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85" r:id="rId4"/>
    <p:sldId id="282" r:id="rId5"/>
    <p:sldId id="284" r:id="rId6"/>
    <p:sldId id="280" r:id="rId7"/>
    <p:sldId id="281" r:id="rId8"/>
    <p:sldId id="293" r:id="rId9"/>
    <p:sldId id="259" r:id="rId10"/>
    <p:sldId id="283" r:id="rId11"/>
    <p:sldId id="295" r:id="rId12"/>
    <p:sldId id="296" r:id="rId13"/>
    <p:sldId id="297" r:id="rId14"/>
    <p:sldId id="294" r:id="rId15"/>
    <p:sldId id="271" r:id="rId16"/>
    <p:sldId id="290" r:id="rId17"/>
    <p:sldId id="291" r:id="rId18"/>
    <p:sldId id="264" r:id="rId19"/>
    <p:sldId id="277" r:id="rId20"/>
    <p:sldId id="289" r:id="rId21"/>
    <p:sldId id="298" r:id="rId22"/>
    <p:sldId id="299" r:id="rId23"/>
    <p:sldId id="300" r:id="rId24"/>
    <p:sldId id="302" r:id="rId25"/>
    <p:sldId id="303" r:id="rId26"/>
    <p:sldId id="270" r:id="rId27"/>
    <p:sldId id="269" r:id="rId28"/>
  </p:sldIdLst>
  <p:sldSz cx="12192000" cy="6858000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321">
          <p15:clr>
            <a:srgbClr val="A4A3A4"/>
          </p15:clr>
        </p15:guide>
        <p15:guide id="4" orient="horz" pos="1275">
          <p15:clr>
            <a:srgbClr val="A4A3A4"/>
          </p15:clr>
        </p15:guide>
        <p15:guide id="5" pos="461">
          <p15:clr>
            <a:srgbClr val="A4A3A4"/>
          </p15:clr>
        </p15:guide>
        <p15:guide id="6" pos="506">
          <p15:clr>
            <a:srgbClr val="A4A3A4"/>
          </p15:clr>
        </p15:guide>
        <p15:guide id="7" orient="horz" pos="3135">
          <p15:clr>
            <a:srgbClr val="A4A3A4"/>
          </p15:clr>
        </p15:guide>
        <p15:guide id="8" pos="665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jtQoX5c+VQgUTm9f4BoTE6Iijm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0FC535-D8FB-402B-9155-6BA2994EA5DC}">
  <a:tblStyle styleId="{EB0FC535-D8FB-402B-9155-6BA2994EA5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04" y="102"/>
      </p:cViewPr>
      <p:guideLst>
        <p:guide orient="horz" pos="2160"/>
        <p:guide pos="3840"/>
        <p:guide orient="horz" pos="1321"/>
        <p:guide orient="horz" pos="1275"/>
        <p:guide pos="461"/>
        <p:guide pos="506"/>
        <p:guide orient="horz" pos="3135"/>
        <p:guide pos="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Sheet3!$C$25</c:f>
              <c:strCache>
                <c:ptCount val="1"/>
                <c:pt idx="0">
                  <c:v>전구물질별 전체배출량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F6-4D55-B5F5-BB315D2EE3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7F6-4D55-B5F5-BB315D2EE3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7F6-4D55-B5F5-BB315D2EE3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7F6-4D55-B5F5-BB315D2EE3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Sheet3!$B$26:$B$29</c:f>
              <c:strCache>
                <c:ptCount val="4"/>
                <c:pt idx="0">
                  <c:v>전구물질A</c:v>
                </c:pt>
                <c:pt idx="1">
                  <c:v>전구물질B</c:v>
                </c:pt>
                <c:pt idx="2">
                  <c:v>전구물질C</c:v>
                </c:pt>
                <c:pt idx="3">
                  <c:v>전구물질D</c:v>
                </c:pt>
              </c:strCache>
            </c:strRef>
          </c:cat>
          <c:val>
            <c:numRef>
              <c:f>Sheet3!$C$26:$C$29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7F6-4D55-B5F5-BB315D2EE3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/>
              <a:t>전구물질 </a:t>
            </a:r>
            <a:r>
              <a:rPr lang="en-US" altLang="ko-KR" sz="1200"/>
              <a:t>A </a:t>
            </a:r>
            <a:r>
              <a:rPr lang="ko-KR" altLang="en-US" sz="1200"/>
              <a:t>협력사별 배출량 비교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Sheet3!$C$31</c:f>
              <c:strCache>
                <c:ptCount val="1"/>
                <c:pt idx="0">
                  <c:v>전구물질 A 사업장별 배출량 비교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Sheet3!$B$32:$B$34</c:f>
              <c:strCache>
                <c:ptCount val="3"/>
                <c:pt idx="0">
                  <c:v>가 기업</c:v>
                </c:pt>
                <c:pt idx="1">
                  <c:v>나 기업</c:v>
                </c:pt>
                <c:pt idx="2">
                  <c:v>다 기업</c:v>
                </c:pt>
              </c:strCache>
            </c:strRef>
          </c:cat>
          <c:val>
            <c:numRef>
              <c:f>Sheet3!$C$32:$C$34</c:f>
              <c:numCache>
                <c:formatCode>General</c:formatCode>
                <c:ptCount val="3"/>
                <c:pt idx="0">
                  <c:v>8.1</c:v>
                </c:pt>
                <c:pt idx="1">
                  <c:v>8.3000000000000007</c:v>
                </c:pt>
                <c:pt idx="2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71-473A-A501-BB8CB86459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20617328"/>
        <c:axId val="1520618288"/>
        <c:axId val="0"/>
      </c:bar3DChart>
      <c:catAx>
        <c:axId val="1520617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0618288"/>
        <c:crosses val="autoZero"/>
        <c:auto val="1"/>
        <c:lblAlgn val="ctr"/>
        <c:lblOffset val="100"/>
        <c:noMultiLvlLbl val="0"/>
      </c:catAx>
      <c:valAx>
        <c:axId val="1520618288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061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456D03-0E3E-4D0B-89FE-76B2D57824A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D69AD26-1EE9-4E0D-89CE-FFC85BDA7AD4}">
      <dgm:prSet phldrT="[텍스트]" custT="1"/>
      <dgm:spPr/>
      <dgm:t>
        <a:bodyPr/>
        <a:lstStyle/>
        <a:p>
          <a:pPr algn="l" latinLnBrk="1"/>
          <a:r>
            <a:rPr lang="ko-KR" altLang="en-US" sz="1400" dirty="0"/>
            <a:t>   검인증 보고서 제출</a:t>
          </a:r>
        </a:p>
      </dgm:t>
    </dgm:pt>
    <dgm:pt modelId="{69E80B0D-EF52-4B88-B127-A685EF815A6C}" type="parTrans" cxnId="{8AD1C95D-4D65-40B5-B90E-400DCC1A1E9B}">
      <dgm:prSet/>
      <dgm:spPr/>
      <dgm:t>
        <a:bodyPr/>
        <a:lstStyle/>
        <a:p>
          <a:pPr latinLnBrk="1"/>
          <a:endParaRPr lang="ko-KR" altLang="en-US" sz="1400"/>
        </a:p>
      </dgm:t>
    </dgm:pt>
    <dgm:pt modelId="{18EDE742-1670-472E-8246-0A2E8C24E727}" type="sibTrans" cxnId="{8AD1C95D-4D65-40B5-B90E-400DCC1A1E9B}">
      <dgm:prSet/>
      <dgm:spPr/>
      <dgm:t>
        <a:bodyPr/>
        <a:lstStyle/>
        <a:p>
          <a:pPr latinLnBrk="1"/>
          <a:endParaRPr lang="ko-KR" altLang="en-US" sz="1400"/>
        </a:p>
      </dgm:t>
    </dgm:pt>
    <dgm:pt modelId="{45E1D3AF-72B4-4E43-844E-F3C5491E1F67}">
      <dgm:prSet phldrT="[텍스트]" custT="1"/>
      <dgm:spPr/>
      <dgm:t>
        <a:bodyPr/>
        <a:lstStyle/>
        <a:p>
          <a:pPr algn="l" latinLnBrk="1"/>
          <a:r>
            <a:rPr lang="ko-KR" altLang="en-US" sz="1400" dirty="0"/>
            <a:t>     검증 계획 수립</a:t>
          </a:r>
        </a:p>
      </dgm:t>
    </dgm:pt>
    <dgm:pt modelId="{64CB27F0-7AF1-44F4-A80E-D7C04457AF27}" type="parTrans" cxnId="{BD420EFB-2FEF-446D-8239-4DE8A1327B3F}">
      <dgm:prSet/>
      <dgm:spPr/>
      <dgm:t>
        <a:bodyPr/>
        <a:lstStyle/>
        <a:p>
          <a:pPr latinLnBrk="1"/>
          <a:endParaRPr lang="ko-KR" altLang="en-US" sz="1400"/>
        </a:p>
      </dgm:t>
    </dgm:pt>
    <dgm:pt modelId="{30CDC569-BC8A-449C-BA21-1E776A717321}" type="sibTrans" cxnId="{BD420EFB-2FEF-446D-8239-4DE8A1327B3F}">
      <dgm:prSet/>
      <dgm:spPr/>
      <dgm:t>
        <a:bodyPr/>
        <a:lstStyle/>
        <a:p>
          <a:pPr latinLnBrk="1"/>
          <a:endParaRPr lang="ko-KR" altLang="en-US" sz="1400"/>
        </a:p>
      </dgm:t>
    </dgm:pt>
    <dgm:pt modelId="{24254C1A-5D80-400F-AF5B-822BFBE83D03}">
      <dgm:prSet phldrT="[텍스트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latinLnBrk="1"/>
          <a:r>
            <a:rPr lang="ko-KR" altLang="en-US" sz="1400" dirty="0"/>
            <a:t>검증 진행</a:t>
          </a:r>
        </a:p>
      </dgm:t>
    </dgm:pt>
    <dgm:pt modelId="{C5BDE7A9-7AC6-4CD9-8C4F-C4A71DA358D4}" type="parTrans" cxnId="{36690C31-3BA9-4592-A027-C1F0690F4511}">
      <dgm:prSet/>
      <dgm:spPr/>
      <dgm:t>
        <a:bodyPr/>
        <a:lstStyle/>
        <a:p>
          <a:pPr latinLnBrk="1"/>
          <a:endParaRPr lang="ko-KR" altLang="en-US" sz="1400"/>
        </a:p>
      </dgm:t>
    </dgm:pt>
    <dgm:pt modelId="{93194613-BEF0-4148-9751-1D8289D59A52}" type="sibTrans" cxnId="{36690C31-3BA9-4592-A027-C1F0690F4511}">
      <dgm:prSet/>
      <dgm:spPr/>
      <dgm:t>
        <a:bodyPr/>
        <a:lstStyle/>
        <a:p>
          <a:pPr latinLnBrk="1"/>
          <a:endParaRPr lang="ko-KR" altLang="en-US" sz="1400"/>
        </a:p>
      </dgm:t>
    </dgm:pt>
    <dgm:pt modelId="{90CB71AB-4AD4-419E-95F3-E5FCB9AB2669}">
      <dgm:prSet phldrT="[텍스트]" custT="1"/>
      <dgm:spPr/>
      <dgm:t>
        <a:bodyPr/>
        <a:lstStyle/>
        <a:p>
          <a:pPr latinLnBrk="1"/>
          <a:r>
            <a:rPr lang="ko-KR" altLang="en-US" sz="1400"/>
            <a:t>검증후 작업</a:t>
          </a:r>
        </a:p>
      </dgm:t>
    </dgm:pt>
    <dgm:pt modelId="{53380DDE-5822-444F-BFB4-67FA4CB80BAC}" type="parTrans" cxnId="{0382F2B3-BA43-4711-A443-8921827C1023}">
      <dgm:prSet/>
      <dgm:spPr/>
      <dgm:t>
        <a:bodyPr/>
        <a:lstStyle/>
        <a:p>
          <a:pPr latinLnBrk="1"/>
          <a:endParaRPr lang="ko-KR" altLang="en-US" sz="1400"/>
        </a:p>
      </dgm:t>
    </dgm:pt>
    <dgm:pt modelId="{939D48CB-1EDD-4148-B336-9A3C15669E36}" type="sibTrans" cxnId="{0382F2B3-BA43-4711-A443-8921827C1023}">
      <dgm:prSet/>
      <dgm:spPr/>
      <dgm:t>
        <a:bodyPr/>
        <a:lstStyle/>
        <a:p>
          <a:pPr latinLnBrk="1"/>
          <a:endParaRPr lang="ko-KR" altLang="en-US" sz="1400"/>
        </a:p>
      </dgm:t>
    </dgm:pt>
    <dgm:pt modelId="{D307A655-9BC4-4D38-9CF1-3924E68CB2EC}">
      <dgm:prSet phldrT="[텍스트]" custT="1"/>
      <dgm:spPr/>
      <dgm:t>
        <a:bodyPr/>
        <a:lstStyle/>
        <a:p>
          <a:pPr latinLnBrk="1"/>
          <a:r>
            <a:rPr lang="ko-KR" altLang="en-US" sz="1400"/>
            <a:t>검증서 발행</a:t>
          </a:r>
        </a:p>
      </dgm:t>
    </dgm:pt>
    <dgm:pt modelId="{4D55DB7C-63D3-4415-B3F5-92326224D0CA}" type="parTrans" cxnId="{FF5491F2-57CB-4B5A-B17D-FCB34EC2E622}">
      <dgm:prSet/>
      <dgm:spPr/>
      <dgm:t>
        <a:bodyPr/>
        <a:lstStyle/>
        <a:p>
          <a:pPr latinLnBrk="1"/>
          <a:endParaRPr lang="ko-KR" altLang="en-US" sz="1400"/>
        </a:p>
      </dgm:t>
    </dgm:pt>
    <dgm:pt modelId="{E8CAA07D-333F-4C29-91BE-5F5CE6A689E3}" type="sibTrans" cxnId="{FF5491F2-57CB-4B5A-B17D-FCB34EC2E622}">
      <dgm:prSet/>
      <dgm:spPr/>
      <dgm:t>
        <a:bodyPr/>
        <a:lstStyle/>
        <a:p>
          <a:pPr latinLnBrk="1"/>
          <a:endParaRPr lang="ko-KR" altLang="en-US" sz="1400"/>
        </a:p>
      </dgm:t>
    </dgm:pt>
    <dgm:pt modelId="{D16A25FB-71CC-434B-9462-0E4627EAE755}" type="pres">
      <dgm:prSet presAssocID="{65456D03-0E3E-4D0B-89FE-76B2D57824A8}" presName="Name0" presStyleCnt="0">
        <dgm:presLayoutVars>
          <dgm:dir/>
          <dgm:resizeHandles val="exact"/>
        </dgm:presLayoutVars>
      </dgm:prSet>
      <dgm:spPr/>
    </dgm:pt>
    <dgm:pt modelId="{B78048D0-2A5C-4DB9-9553-0E6E4E7D3BE9}" type="pres">
      <dgm:prSet presAssocID="{1D69AD26-1EE9-4E0D-89CE-FFC85BDA7AD4}" presName="parTxOnly" presStyleLbl="node1" presStyleIdx="0" presStyleCnt="5">
        <dgm:presLayoutVars>
          <dgm:bulletEnabled val="1"/>
        </dgm:presLayoutVars>
      </dgm:prSet>
      <dgm:spPr/>
    </dgm:pt>
    <dgm:pt modelId="{E1652B5F-4044-4043-BBAE-55E8B52861A3}" type="pres">
      <dgm:prSet presAssocID="{18EDE742-1670-472E-8246-0A2E8C24E727}" presName="parSpace" presStyleCnt="0"/>
      <dgm:spPr/>
    </dgm:pt>
    <dgm:pt modelId="{90DAF6A8-A5C3-42C5-832F-73E05794AA0D}" type="pres">
      <dgm:prSet presAssocID="{45E1D3AF-72B4-4E43-844E-F3C5491E1F67}" presName="parTxOnly" presStyleLbl="node1" presStyleIdx="1" presStyleCnt="5">
        <dgm:presLayoutVars>
          <dgm:bulletEnabled val="1"/>
        </dgm:presLayoutVars>
      </dgm:prSet>
      <dgm:spPr/>
    </dgm:pt>
    <dgm:pt modelId="{5E5A80FE-56BE-40FD-87F1-5863EE2CF031}" type="pres">
      <dgm:prSet presAssocID="{30CDC569-BC8A-449C-BA21-1E776A717321}" presName="parSpace" presStyleCnt="0"/>
      <dgm:spPr/>
    </dgm:pt>
    <dgm:pt modelId="{C7055B61-B00A-49BA-9AF1-3477C60ED58D}" type="pres">
      <dgm:prSet presAssocID="{24254C1A-5D80-400F-AF5B-822BFBE83D03}" presName="parTxOnly" presStyleLbl="node1" presStyleIdx="2" presStyleCnt="5">
        <dgm:presLayoutVars>
          <dgm:bulletEnabled val="1"/>
        </dgm:presLayoutVars>
      </dgm:prSet>
      <dgm:spPr/>
    </dgm:pt>
    <dgm:pt modelId="{E3A98E76-D22F-43EA-B487-944A2D9C4557}" type="pres">
      <dgm:prSet presAssocID="{93194613-BEF0-4148-9751-1D8289D59A52}" presName="parSpace" presStyleCnt="0"/>
      <dgm:spPr/>
    </dgm:pt>
    <dgm:pt modelId="{3C8C2FC9-8A35-4527-BF96-F4A4B824A122}" type="pres">
      <dgm:prSet presAssocID="{90CB71AB-4AD4-419E-95F3-E5FCB9AB2669}" presName="parTxOnly" presStyleLbl="node1" presStyleIdx="3" presStyleCnt="5">
        <dgm:presLayoutVars>
          <dgm:bulletEnabled val="1"/>
        </dgm:presLayoutVars>
      </dgm:prSet>
      <dgm:spPr/>
    </dgm:pt>
    <dgm:pt modelId="{00E48B4C-9035-4EB1-A5FD-EB305FB8A0EC}" type="pres">
      <dgm:prSet presAssocID="{939D48CB-1EDD-4148-B336-9A3C15669E36}" presName="parSpace" presStyleCnt="0"/>
      <dgm:spPr/>
    </dgm:pt>
    <dgm:pt modelId="{9226FF9E-CB09-4FE7-AA68-616C4AFE8579}" type="pres">
      <dgm:prSet presAssocID="{D307A655-9BC4-4D38-9CF1-3924E68CB2EC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6690C31-3BA9-4592-A027-C1F0690F4511}" srcId="{65456D03-0E3E-4D0B-89FE-76B2D57824A8}" destId="{24254C1A-5D80-400F-AF5B-822BFBE83D03}" srcOrd="2" destOrd="0" parTransId="{C5BDE7A9-7AC6-4CD9-8C4F-C4A71DA358D4}" sibTransId="{93194613-BEF0-4148-9751-1D8289D59A52}"/>
    <dgm:cxn modelId="{8AD1C95D-4D65-40B5-B90E-400DCC1A1E9B}" srcId="{65456D03-0E3E-4D0B-89FE-76B2D57824A8}" destId="{1D69AD26-1EE9-4E0D-89CE-FFC85BDA7AD4}" srcOrd="0" destOrd="0" parTransId="{69E80B0D-EF52-4B88-B127-A685EF815A6C}" sibTransId="{18EDE742-1670-472E-8246-0A2E8C24E727}"/>
    <dgm:cxn modelId="{89BD4044-D2BC-42FE-B7F3-D559039C02D6}" type="presOf" srcId="{45E1D3AF-72B4-4E43-844E-F3C5491E1F67}" destId="{90DAF6A8-A5C3-42C5-832F-73E05794AA0D}" srcOrd="0" destOrd="0" presId="urn:microsoft.com/office/officeart/2005/8/layout/hChevron3"/>
    <dgm:cxn modelId="{1194A358-77CE-49A7-B85C-198A5E7B0772}" type="presOf" srcId="{24254C1A-5D80-400F-AF5B-822BFBE83D03}" destId="{C7055B61-B00A-49BA-9AF1-3477C60ED58D}" srcOrd="0" destOrd="0" presId="urn:microsoft.com/office/officeart/2005/8/layout/hChevron3"/>
    <dgm:cxn modelId="{A1099B89-16F0-496B-BC90-CDFA94238436}" type="presOf" srcId="{90CB71AB-4AD4-419E-95F3-E5FCB9AB2669}" destId="{3C8C2FC9-8A35-4527-BF96-F4A4B824A122}" srcOrd="0" destOrd="0" presId="urn:microsoft.com/office/officeart/2005/8/layout/hChevron3"/>
    <dgm:cxn modelId="{0382F2B3-BA43-4711-A443-8921827C1023}" srcId="{65456D03-0E3E-4D0B-89FE-76B2D57824A8}" destId="{90CB71AB-4AD4-419E-95F3-E5FCB9AB2669}" srcOrd="3" destOrd="0" parTransId="{53380DDE-5822-444F-BFB4-67FA4CB80BAC}" sibTransId="{939D48CB-1EDD-4148-B336-9A3C15669E36}"/>
    <dgm:cxn modelId="{BDCAEEC2-846A-4139-98E6-3B9028818BC5}" type="presOf" srcId="{D307A655-9BC4-4D38-9CF1-3924E68CB2EC}" destId="{9226FF9E-CB09-4FE7-AA68-616C4AFE8579}" srcOrd="0" destOrd="0" presId="urn:microsoft.com/office/officeart/2005/8/layout/hChevron3"/>
    <dgm:cxn modelId="{304133EB-22C4-4751-931D-AFFDEEDEEE4E}" type="presOf" srcId="{65456D03-0E3E-4D0B-89FE-76B2D57824A8}" destId="{D16A25FB-71CC-434B-9462-0E4627EAE755}" srcOrd="0" destOrd="0" presId="urn:microsoft.com/office/officeart/2005/8/layout/hChevron3"/>
    <dgm:cxn modelId="{FF5491F2-57CB-4B5A-B17D-FCB34EC2E622}" srcId="{65456D03-0E3E-4D0B-89FE-76B2D57824A8}" destId="{D307A655-9BC4-4D38-9CF1-3924E68CB2EC}" srcOrd="4" destOrd="0" parTransId="{4D55DB7C-63D3-4415-B3F5-92326224D0CA}" sibTransId="{E8CAA07D-333F-4C29-91BE-5F5CE6A689E3}"/>
    <dgm:cxn modelId="{ED65E5F9-492C-4A67-B785-BDC81502DB3D}" type="presOf" srcId="{1D69AD26-1EE9-4E0D-89CE-FFC85BDA7AD4}" destId="{B78048D0-2A5C-4DB9-9553-0E6E4E7D3BE9}" srcOrd="0" destOrd="0" presId="urn:microsoft.com/office/officeart/2005/8/layout/hChevron3"/>
    <dgm:cxn modelId="{BD420EFB-2FEF-446D-8239-4DE8A1327B3F}" srcId="{65456D03-0E3E-4D0B-89FE-76B2D57824A8}" destId="{45E1D3AF-72B4-4E43-844E-F3C5491E1F67}" srcOrd="1" destOrd="0" parTransId="{64CB27F0-7AF1-44F4-A80E-D7C04457AF27}" sibTransId="{30CDC569-BC8A-449C-BA21-1E776A717321}"/>
    <dgm:cxn modelId="{C91A3063-DE18-4A4B-8EDA-33A199CD0F43}" type="presParOf" srcId="{D16A25FB-71CC-434B-9462-0E4627EAE755}" destId="{B78048D0-2A5C-4DB9-9553-0E6E4E7D3BE9}" srcOrd="0" destOrd="0" presId="urn:microsoft.com/office/officeart/2005/8/layout/hChevron3"/>
    <dgm:cxn modelId="{2C580BA8-E2F9-4C34-AF5F-36FDA6883F72}" type="presParOf" srcId="{D16A25FB-71CC-434B-9462-0E4627EAE755}" destId="{E1652B5F-4044-4043-BBAE-55E8B52861A3}" srcOrd="1" destOrd="0" presId="urn:microsoft.com/office/officeart/2005/8/layout/hChevron3"/>
    <dgm:cxn modelId="{B2E01A9D-503A-4512-997E-232C1377908A}" type="presParOf" srcId="{D16A25FB-71CC-434B-9462-0E4627EAE755}" destId="{90DAF6A8-A5C3-42C5-832F-73E05794AA0D}" srcOrd="2" destOrd="0" presId="urn:microsoft.com/office/officeart/2005/8/layout/hChevron3"/>
    <dgm:cxn modelId="{9B2B70EB-57F9-4371-A2B6-088C0DC3EEA7}" type="presParOf" srcId="{D16A25FB-71CC-434B-9462-0E4627EAE755}" destId="{5E5A80FE-56BE-40FD-87F1-5863EE2CF031}" srcOrd="3" destOrd="0" presId="urn:microsoft.com/office/officeart/2005/8/layout/hChevron3"/>
    <dgm:cxn modelId="{40E6E577-C94B-4D92-94EE-CCD8AD930EAB}" type="presParOf" srcId="{D16A25FB-71CC-434B-9462-0E4627EAE755}" destId="{C7055B61-B00A-49BA-9AF1-3477C60ED58D}" srcOrd="4" destOrd="0" presId="urn:microsoft.com/office/officeart/2005/8/layout/hChevron3"/>
    <dgm:cxn modelId="{9E8130CF-D4E6-4316-9630-4A518E2418CC}" type="presParOf" srcId="{D16A25FB-71CC-434B-9462-0E4627EAE755}" destId="{E3A98E76-D22F-43EA-B487-944A2D9C4557}" srcOrd="5" destOrd="0" presId="urn:microsoft.com/office/officeart/2005/8/layout/hChevron3"/>
    <dgm:cxn modelId="{AEB75A5B-0D24-4B31-BA7A-FA4058D17EA3}" type="presParOf" srcId="{D16A25FB-71CC-434B-9462-0E4627EAE755}" destId="{3C8C2FC9-8A35-4527-BF96-F4A4B824A122}" srcOrd="6" destOrd="0" presId="urn:microsoft.com/office/officeart/2005/8/layout/hChevron3"/>
    <dgm:cxn modelId="{737825AC-B0B4-409F-8E2F-110D73228C00}" type="presParOf" srcId="{D16A25FB-71CC-434B-9462-0E4627EAE755}" destId="{00E48B4C-9035-4EB1-A5FD-EB305FB8A0EC}" srcOrd="7" destOrd="0" presId="urn:microsoft.com/office/officeart/2005/8/layout/hChevron3"/>
    <dgm:cxn modelId="{F44B2597-9BA7-45EE-9375-2D09E52F033D}" type="presParOf" srcId="{D16A25FB-71CC-434B-9462-0E4627EAE755}" destId="{9226FF9E-CB09-4FE7-AA68-616C4AFE857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048D0-2A5C-4DB9-9553-0E6E4E7D3BE9}">
      <dsp:nvSpPr>
        <dsp:cNvPr id="0" name=""/>
        <dsp:cNvSpPr/>
      </dsp:nvSpPr>
      <dsp:spPr>
        <a:xfrm>
          <a:off x="1349" y="0"/>
          <a:ext cx="2631614" cy="4616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 검인증 보고서 제출</a:t>
          </a:r>
        </a:p>
      </dsp:txBody>
      <dsp:txXfrm>
        <a:off x="1349" y="0"/>
        <a:ext cx="2516208" cy="461624"/>
      </dsp:txXfrm>
    </dsp:sp>
    <dsp:sp modelId="{90DAF6A8-A5C3-42C5-832F-73E05794AA0D}">
      <dsp:nvSpPr>
        <dsp:cNvPr id="0" name=""/>
        <dsp:cNvSpPr/>
      </dsp:nvSpPr>
      <dsp:spPr>
        <a:xfrm>
          <a:off x="2106640" y="0"/>
          <a:ext cx="2631614" cy="4616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    검증 계획 수립</a:t>
          </a:r>
        </a:p>
      </dsp:txBody>
      <dsp:txXfrm>
        <a:off x="2337452" y="0"/>
        <a:ext cx="2169990" cy="461624"/>
      </dsp:txXfrm>
    </dsp:sp>
    <dsp:sp modelId="{C7055B61-B00A-49BA-9AF1-3477C60ED58D}">
      <dsp:nvSpPr>
        <dsp:cNvPr id="0" name=""/>
        <dsp:cNvSpPr/>
      </dsp:nvSpPr>
      <dsp:spPr>
        <a:xfrm>
          <a:off x="4211932" y="0"/>
          <a:ext cx="2631614" cy="461624"/>
        </a:xfrm>
        <a:prstGeom prst="chevron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검증 진행</a:t>
          </a:r>
        </a:p>
      </dsp:txBody>
      <dsp:txXfrm>
        <a:off x="4442744" y="0"/>
        <a:ext cx="2169990" cy="461624"/>
      </dsp:txXfrm>
    </dsp:sp>
    <dsp:sp modelId="{3C8C2FC9-8A35-4527-BF96-F4A4B824A122}">
      <dsp:nvSpPr>
        <dsp:cNvPr id="0" name=""/>
        <dsp:cNvSpPr/>
      </dsp:nvSpPr>
      <dsp:spPr>
        <a:xfrm>
          <a:off x="6317223" y="0"/>
          <a:ext cx="2631614" cy="4616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검증후 작업</a:t>
          </a:r>
        </a:p>
      </dsp:txBody>
      <dsp:txXfrm>
        <a:off x="6548035" y="0"/>
        <a:ext cx="2169990" cy="461624"/>
      </dsp:txXfrm>
    </dsp:sp>
    <dsp:sp modelId="{9226FF9E-CB09-4FE7-AA68-616C4AFE8579}">
      <dsp:nvSpPr>
        <dsp:cNvPr id="0" name=""/>
        <dsp:cNvSpPr/>
      </dsp:nvSpPr>
      <dsp:spPr>
        <a:xfrm>
          <a:off x="8422515" y="0"/>
          <a:ext cx="2631614" cy="4616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검증서 발행</a:t>
          </a:r>
        </a:p>
      </dsp:txBody>
      <dsp:txXfrm>
        <a:off x="8653327" y="0"/>
        <a:ext cx="2169990" cy="461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9786" cy="49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75" tIns="47825" rIns="95675" bIns="478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5839" y="0"/>
            <a:ext cx="2949786" cy="49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75" tIns="47825" rIns="95675" bIns="478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75" tIns="47825" rIns="95675" bIns="478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40647"/>
            <a:ext cx="2949786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75" tIns="47825" rIns="95675" bIns="478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75" tIns="47825" rIns="95675" bIns="478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1:notes"/>
          <p:cNvSpPr txBox="1">
            <a:spLocks noGrp="1"/>
          </p:cNvSpPr>
          <p:nvPr>
            <p:ph type="sldNum" idx="12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75" tIns="47825" rIns="95675" bIns="478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7D74B451-A91D-6BF9-B458-787A22E27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>
            <a:extLst>
              <a:ext uri="{FF2B5EF4-FFF2-40B4-BE49-F238E27FC236}">
                <a16:creationId xmlns:a16="http://schemas.microsoft.com/office/drawing/2014/main" id="{52EF7949-4771-35D7-345A-F285B62C7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>
            <a:extLst>
              <a:ext uri="{FF2B5EF4-FFF2-40B4-BE49-F238E27FC236}">
                <a16:creationId xmlns:a16="http://schemas.microsoft.com/office/drawing/2014/main" id="{54AD858F-21B7-1EB4-8039-BE0F83F88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891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E1A6625B-449D-A86D-2DD8-084CDF91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>
            <a:extLst>
              <a:ext uri="{FF2B5EF4-FFF2-40B4-BE49-F238E27FC236}">
                <a16:creationId xmlns:a16="http://schemas.microsoft.com/office/drawing/2014/main" id="{EAF8B383-4C4F-AE1E-ED1E-0B13A794EA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>
            <a:extLst>
              <a:ext uri="{FF2B5EF4-FFF2-40B4-BE49-F238E27FC236}">
                <a16:creationId xmlns:a16="http://schemas.microsoft.com/office/drawing/2014/main" id="{F1E8BAE2-E78A-20BC-5C32-0088A7D61F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350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94252F45-8BEA-4B5D-2B6C-E21786040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>
            <a:extLst>
              <a:ext uri="{FF2B5EF4-FFF2-40B4-BE49-F238E27FC236}">
                <a16:creationId xmlns:a16="http://schemas.microsoft.com/office/drawing/2014/main" id="{1DB3A4A2-61B4-3AA6-0815-69DA566AE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>
            <a:extLst>
              <a:ext uri="{FF2B5EF4-FFF2-40B4-BE49-F238E27FC236}">
                <a16:creationId xmlns:a16="http://schemas.microsoft.com/office/drawing/2014/main" id="{35EAF0F2-DD53-991D-5694-92C4AED8FA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7049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ECBA28C6-E456-7C57-746F-DB7C47BE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>
            <a:extLst>
              <a:ext uri="{FF2B5EF4-FFF2-40B4-BE49-F238E27FC236}">
                <a16:creationId xmlns:a16="http://schemas.microsoft.com/office/drawing/2014/main" id="{9FD8FAEF-8C48-F269-3553-C6A51FD57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>
            <a:extLst>
              <a:ext uri="{FF2B5EF4-FFF2-40B4-BE49-F238E27FC236}">
                <a16:creationId xmlns:a16="http://schemas.microsoft.com/office/drawing/2014/main" id="{F922B0E4-00D6-6DD5-6267-A4AD1C48B4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30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A204EA84-ECE5-C737-62E1-AD7BE958B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>
            <a:extLst>
              <a:ext uri="{FF2B5EF4-FFF2-40B4-BE49-F238E27FC236}">
                <a16:creationId xmlns:a16="http://schemas.microsoft.com/office/drawing/2014/main" id="{76FA51E3-9F97-EB4D-C349-8CDBA091B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>
            <a:extLst>
              <a:ext uri="{FF2B5EF4-FFF2-40B4-BE49-F238E27FC236}">
                <a16:creationId xmlns:a16="http://schemas.microsoft.com/office/drawing/2014/main" id="{9FC99962-733A-30F2-302D-0A55AF57BF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301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08B7D4A2-E8AC-AE58-5955-370752A0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>
            <a:extLst>
              <a:ext uri="{FF2B5EF4-FFF2-40B4-BE49-F238E27FC236}">
                <a16:creationId xmlns:a16="http://schemas.microsoft.com/office/drawing/2014/main" id="{45290810-9D69-BA0C-7AF2-73DF63698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>
            <a:extLst>
              <a:ext uri="{FF2B5EF4-FFF2-40B4-BE49-F238E27FC236}">
                <a16:creationId xmlns:a16="http://schemas.microsoft.com/office/drawing/2014/main" id="{0C6481AB-BFC8-8E77-8E2A-030163C50D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57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153D3390-6834-B10E-1C1B-5E58B313F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>
            <a:extLst>
              <a:ext uri="{FF2B5EF4-FFF2-40B4-BE49-F238E27FC236}">
                <a16:creationId xmlns:a16="http://schemas.microsoft.com/office/drawing/2014/main" id="{F74D665C-FFB1-E5CE-4523-0E6C7EB2D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>
            <a:extLst>
              <a:ext uri="{FF2B5EF4-FFF2-40B4-BE49-F238E27FC236}">
                <a16:creationId xmlns:a16="http://schemas.microsoft.com/office/drawing/2014/main" id="{D0AADB7F-81FB-4CEA-05B9-D827EA04EF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4407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59079C8E-BB98-B492-BA81-32DE9F498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>
            <a:extLst>
              <a:ext uri="{FF2B5EF4-FFF2-40B4-BE49-F238E27FC236}">
                <a16:creationId xmlns:a16="http://schemas.microsoft.com/office/drawing/2014/main" id="{1BCC8A9E-F29B-913C-F309-480B319BD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>
            <a:extLst>
              <a:ext uri="{FF2B5EF4-FFF2-40B4-BE49-F238E27FC236}">
                <a16:creationId xmlns:a16="http://schemas.microsoft.com/office/drawing/2014/main" id="{5AEEFCAE-C714-063C-070E-980F5068A2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1997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C7A387EE-1C5C-33F2-0E28-4321BF251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:notes">
            <a:extLst>
              <a:ext uri="{FF2B5EF4-FFF2-40B4-BE49-F238E27FC236}">
                <a16:creationId xmlns:a16="http://schemas.microsoft.com/office/drawing/2014/main" id="{20774471-F411-20AD-1D33-73E853A47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:notes">
            <a:extLst>
              <a:ext uri="{FF2B5EF4-FFF2-40B4-BE49-F238E27FC236}">
                <a16:creationId xmlns:a16="http://schemas.microsoft.com/office/drawing/2014/main" id="{3C0A158E-452B-91EE-46EC-8405621BB7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172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0B3DDB30-9EAA-7133-53AA-87F4E6A4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>
            <a:extLst>
              <a:ext uri="{FF2B5EF4-FFF2-40B4-BE49-F238E27FC236}">
                <a16:creationId xmlns:a16="http://schemas.microsoft.com/office/drawing/2014/main" id="{D911608C-62F8-0D58-6CDF-5E1927B85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:notes">
            <a:extLst>
              <a:ext uri="{FF2B5EF4-FFF2-40B4-BE49-F238E27FC236}">
                <a16:creationId xmlns:a16="http://schemas.microsoft.com/office/drawing/2014/main" id="{99574A8A-6003-7063-4A47-B90FA72EB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474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B4550CEF-4236-11F0-513B-C439B6821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>
            <a:extLst>
              <a:ext uri="{FF2B5EF4-FFF2-40B4-BE49-F238E27FC236}">
                <a16:creationId xmlns:a16="http://schemas.microsoft.com/office/drawing/2014/main" id="{ED513498-78E3-D0B1-5D66-1D2BD84AB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:notes">
            <a:extLst>
              <a:ext uri="{FF2B5EF4-FFF2-40B4-BE49-F238E27FC236}">
                <a16:creationId xmlns:a16="http://schemas.microsoft.com/office/drawing/2014/main" id="{7E77BEE4-C456-140C-1ACE-5BE17F409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9142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43B822CA-4384-F5BB-9770-3034673DC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>
            <a:extLst>
              <a:ext uri="{FF2B5EF4-FFF2-40B4-BE49-F238E27FC236}">
                <a16:creationId xmlns:a16="http://schemas.microsoft.com/office/drawing/2014/main" id="{CA1C7372-B518-7F37-075C-2094551EA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:notes">
            <a:extLst>
              <a:ext uri="{FF2B5EF4-FFF2-40B4-BE49-F238E27FC236}">
                <a16:creationId xmlns:a16="http://schemas.microsoft.com/office/drawing/2014/main" id="{A6BDA262-B178-960B-BCBE-5A5FEFF0EE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138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2425DCDA-F8B9-ACC9-7CC3-19F692BB2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>
            <a:extLst>
              <a:ext uri="{FF2B5EF4-FFF2-40B4-BE49-F238E27FC236}">
                <a16:creationId xmlns:a16="http://schemas.microsoft.com/office/drawing/2014/main" id="{314CD55D-C72B-0E68-A8FC-F93748A4C4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:notes">
            <a:extLst>
              <a:ext uri="{FF2B5EF4-FFF2-40B4-BE49-F238E27FC236}">
                <a16:creationId xmlns:a16="http://schemas.microsoft.com/office/drawing/2014/main" id="{DB4EC451-D0DF-F293-B8E4-A3734E5E2B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562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3C5BCAED-F631-BBC4-00EC-5F163748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>
            <a:extLst>
              <a:ext uri="{FF2B5EF4-FFF2-40B4-BE49-F238E27FC236}">
                <a16:creationId xmlns:a16="http://schemas.microsoft.com/office/drawing/2014/main" id="{96F8A596-9F69-D657-D1DC-B5F3F18DBC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:notes">
            <a:extLst>
              <a:ext uri="{FF2B5EF4-FFF2-40B4-BE49-F238E27FC236}">
                <a16:creationId xmlns:a16="http://schemas.microsoft.com/office/drawing/2014/main" id="{D2251B1A-0B83-7B05-EB24-FC1005BA2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763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8C0408BA-3F74-53F1-27AF-FA0D8431D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>
            <a:extLst>
              <a:ext uri="{FF2B5EF4-FFF2-40B4-BE49-F238E27FC236}">
                <a16:creationId xmlns:a16="http://schemas.microsoft.com/office/drawing/2014/main" id="{3BEED85B-0A23-448E-FBCC-50C387F868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:notes">
            <a:extLst>
              <a:ext uri="{FF2B5EF4-FFF2-40B4-BE49-F238E27FC236}">
                <a16:creationId xmlns:a16="http://schemas.microsoft.com/office/drawing/2014/main" id="{984F5D97-5631-D7AF-E9B0-5BF297E809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174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>
          <a:extLst>
            <a:ext uri="{FF2B5EF4-FFF2-40B4-BE49-F238E27FC236}">
              <a16:creationId xmlns:a16="http://schemas.microsoft.com/office/drawing/2014/main" id="{71F6BE64-F5D2-7A6E-24FE-3771E9138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>
            <a:extLst>
              <a:ext uri="{FF2B5EF4-FFF2-40B4-BE49-F238E27FC236}">
                <a16:creationId xmlns:a16="http://schemas.microsoft.com/office/drawing/2014/main" id="{E9E93245-2FFA-9602-FDBD-44973EB54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9:notes">
            <a:extLst>
              <a:ext uri="{FF2B5EF4-FFF2-40B4-BE49-F238E27FC236}">
                <a16:creationId xmlns:a16="http://schemas.microsoft.com/office/drawing/2014/main" id="{3733A6A6-80E3-4BE4-C322-8C7F75E90A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567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:notes"/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98A07C8-6CEA-9228-3B11-9FD2A84B3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D7EBA128-2333-56E5-73D9-2C422D756A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>
            <a:extLst>
              <a:ext uri="{FF2B5EF4-FFF2-40B4-BE49-F238E27FC236}">
                <a16:creationId xmlns:a16="http://schemas.microsoft.com/office/drawing/2014/main" id="{0D83BC1A-8CD1-5292-885C-0A8569C9DA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524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ACB110F7-9AEB-8C1E-8894-484A1F093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00B6C4B6-8989-EE1B-4DB9-74DF203050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>
            <a:extLst>
              <a:ext uri="{FF2B5EF4-FFF2-40B4-BE49-F238E27FC236}">
                <a16:creationId xmlns:a16="http://schemas.microsoft.com/office/drawing/2014/main" id="{B0201965-67DC-6808-527B-5F3EF87FE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905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D20A4636-6B18-A453-A9DC-E33D4D47A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88382E17-EC7B-506C-0DED-86BFE4C85B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>
            <a:extLst>
              <a:ext uri="{FF2B5EF4-FFF2-40B4-BE49-F238E27FC236}">
                <a16:creationId xmlns:a16="http://schemas.microsoft.com/office/drawing/2014/main" id="{BE20CC78-538D-0B22-E933-A4E7A9127A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939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0644CEA-79F8-F607-7891-47909F81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DF108932-7D40-D768-271F-5DCF745366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>
            <a:extLst>
              <a:ext uri="{FF2B5EF4-FFF2-40B4-BE49-F238E27FC236}">
                <a16:creationId xmlns:a16="http://schemas.microsoft.com/office/drawing/2014/main" id="{3563A78D-1BC8-572B-3F17-84C14EB26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16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22EA55FA-FD13-9169-73C4-1D784EA5E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11CCC5DB-15BA-2BB8-1D2C-3482FE55A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>
            <a:extLst>
              <a:ext uri="{FF2B5EF4-FFF2-40B4-BE49-F238E27FC236}">
                <a16:creationId xmlns:a16="http://schemas.microsoft.com/office/drawing/2014/main" id="{FDDD2740-9235-F0EC-4EE2-4FDD6C8206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496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CA06A274-DD07-717C-338B-5030511AE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>
            <a:extLst>
              <a:ext uri="{FF2B5EF4-FFF2-40B4-BE49-F238E27FC236}">
                <a16:creationId xmlns:a16="http://schemas.microsoft.com/office/drawing/2014/main" id="{2F04EE11-3C1D-1199-B318-A2217A32EB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>
            <a:extLst>
              <a:ext uri="{FF2B5EF4-FFF2-40B4-BE49-F238E27FC236}">
                <a16:creationId xmlns:a16="http://schemas.microsoft.com/office/drawing/2014/main" id="{98464FA1-2A90-60E3-5E04-58749B649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3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5675" tIns="47825" rIns="95675" bIns="47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6530952"/>
            <a:ext cx="5766816" cy="3270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35699" y="4538417"/>
            <a:ext cx="1033412" cy="9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574" y="-1561"/>
            <a:ext cx="3606800" cy="36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2"/>
          <p:cNvPicPr preferRelativeResize="0"/>
          <p:nvPr/>
        </p:nvPicPr>
        <p:blipFill rotWithShape="1">
          <a:blip r:embed="rId4">
            <a:alphaModFix/>
          </a:blip>
          <a:srcRect r="12416"/>
          <a:stretch/>
        </p:blipFill>
        <p:spPr>
          <a:xfrm>
            <a:off x="5462452" y="0"/>
            <a:ext cx="67295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2" descr="텍스트, 폰트, 스크린샷, 그래픽이(가) 표시된 사진&#10;&#10;자동 생성된 설명"/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462239" y="394961"/>
            <a:ext cx="1335187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-02">
  <p:cSld name="2_contents-0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47750" cy="107949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3"/>
          <p:cNvSpPr/>
          <p:nvPr/>
        </p:nvSpPr>
        <p:spPr>
          <a:xfrm>
            <a:off x="0" y="829060"/>
            <a:ext cx="12192000" cy="250432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072" y="380135"/>
            <a:ext cx="347642" cy="325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3"/>
          <p:cNvCxnSpPr/>
          <p:nvPr/>
        </p:nvCxnSpPr>
        <p:spPr>
          <a:xfrm>
            <a:off x="0" y="821744"/>
            <a:ext cx="10335126" cy="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" name="Google Shape;37;p13"/>
          <p:cNvCxnSpPr/>
          <p:nvPr/>
        </p:nvCxnSpPr>
        <p:spPr>
          <a:xfrm>
            <a:off x="10335126" y="821744"/>
            <a:ext cx="185687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s-02">
  <p:cSld name="4_contents-0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Google Shape;40;p21"/>
            <p:cNvSpPr/>
            <p:nvPr/>
          </p:nvSpPr>
          <p:spPr>
            <a:xfrm>
              <a:off x="0" y="6530952"/>
              <a:ext cx="4899048" cy="3270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" name="Google Shape;41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52144" y="0"/>
              <a:ext cx="11739856" cy="6858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" name="Google Shape;42;p21"/>
            <p:cNvCxnSpPr/>
            <p:nvPr/>
          </p:nvCxnSpPr>
          <p:spPr>
            <a:xfrm>
              <a:off x="4352544" y="0"/>
              <a:ext cx="0" cy="619125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21"/>
            <p:cNvCxnSpPr/>
            <p:nvPr/>
          </p:nvCxnSpPr>
          <p:spPr>
            <a:xfrm>
              <a:off x="8261413" y="0"/>
              <a:ext cx="0" cy="35052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/>
        </p:nvSpPr>
        <p:spPr>
          <a:xfrm>
            <a:off x="446528" y="299159"/>
            <a:ext cx="22875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AMS 2024</a:t>
            </a:r>
            <a:endParaRPr sz="3500" b="0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utonomous </a:t>
            </a:r>
            <a:r>
              <a:rPr lang="en-US" sz="105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anufacturing </a:t>
            </a:r>
            <a:r>
              <a:rPr lang="en-US" sz="105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ummit </a:t>
            </a:r>
            <a:r>
              <a:rPr lang="en-US" sz="1050" b="0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r>
              <a:rPr lang="en-US"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5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5304534" y="6632408"/>
            <a:ext cx="159433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A54"/>
              </a:buClr>
              <a:buSzPts val="1000"/>
              <a:buFont typeface="Malgun Gothic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04A54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>
              <a:solidFill>
                <a:srgbClr val="404A5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" name="Google Shape;11;p11"/>
          <p:cNvCxnSpPr/>
          <p:nvPr/>
        </p:nvCxnSpPr>
        <p:spPr>
          <a:xfrm>
            <a:off x="0" y="6596119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C1C7C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Google Shape;12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395" y="6686822"/>
            <a:ext cx="568614" cy="9767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1"/>
          <p:cNvSpPr txBox="1"/>
          <p:nvPr/>
        </p:nvSpPr>
        <p:spPr>
          <a:xfrm>
            <a:off x="10112159" y="6617341"/>
            <a:ext cx="207300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</a:t>
            </a:r>
            <a:r>
              <a:rPr lang="en-U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INTERX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All rights reserved.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/>
        </p:nvSpPr>
        <p:spPr>
          <a:xfrm>
            <a:off x="0" y="2363744"/>
            <a:ext cx="786175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ko-KR" altLang="en-US" sz="3600" b="1" spc="-100">
                <a:latin typeface="+mj-lt"/>
                <a:ea typeface="+mj-ea"/>
              </a:rPr>
              <a:t>탄소관리 DX 테스트베드 결과보고</a:t>
            </a:r>
            <a:endParaRPr lang="ko-KR" altLang="en-US" sz="3600" b="1" spc="-100" dirty="0">
              <a:latin typeface="+mj-lt"/>
              <a:ea typeface="+mj-ea"/>
            </a:endParaRPr>
          </a:p>
        </p:txBody>
      </p:sp>
      <p:cxnSp>
        <p:nvCxnSpPr>
          <p:cNvPr id="52" name="Google Shape;52;p1"/>
          <p:cNvCxnSpPr/>
          <p:nvPr/>
        </p:nvCxnSpPr>
        <p:spPr>
          <a:xfrm>
            <a:off x="639546" y="3070258"/>
            <a:ext cx="5148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1"/>
          <p:cNvSpPr txBox="1"/>
          <p:nvPr/>
        </p:nvSpPr>
        <p:spPr>
          <a:xfrm>
            <a:off x="608194" y="3152041"/>
            <a:ext cx="353654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인터엑스 컨소시엄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582132" y="2055906"/>
            <a:ext cx="41457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1400" spc="-100">
                <a:latin typeface="+mn-ea"/>
              </a:rPr>
              <a:t>지역 제조기업의 글로벌 환경규제·공급망 대응을 위한 </a:t>
            </a:r>
          </a:p>
        </p:txBody>
      </p:sp>
      <p:cxnSp>
        <p:nvCxnSpPr>
          <p:cNvPr id="56" name="Google Shape;56;p1"/>
          <p:cNvCxnSpPr>
            <a:cxnSpLocks/>
          </p:cNvCxnSpPr>
          <p:nvPr/>
        </p:nvCxnSpPr>
        <p:spPr>
          <a:xfrm>
            <a:off x="2218407" y="4580044"/>
            <a:ext cx="0" cy="926904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199949B-2993-2B9D-56E0-AF9A2476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939" y="4814864"/>
            <a:ext cx="1705213" cy="457264"/>
          </a:xfrm>
          <a:prstGeom prst="rect">
            <a:avLst/>
          </a:prstGeom>
        </p:spPr>
      </p:pic>
      <p:cxnSp>
        <p:nvCxnSpPr>
          <p:cNvPr id="5" name="Google Shape;56;p1">
            <a:extLst>
              <a:ext uri="{FF2B5EF4-FFF2-40B4-BE49-F238E27FC236}">
                <a16:creationId xmlns:a16="http://schemas.microsoft.com/office/drawing/2014/main" id="{F20D7756-E512-29B4-7147-439571892979}"/>
              </a:ext>
            </a:extLst>
          </p:cNvPr>
          <p:cNvCxnSpPr>
            <a:cxnSpLocks/>
          </p:cNvCxnSpPr>
          <p:nvPr/>
        </p:nvCxnSpPr>
        <p:spPr>
          <a:xfrm>
            <a:off x="4207196" y="4580044"/>
            <a:ext cx="0" cy="926904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331087E-688B-7D61-75C5-D004C5CFC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241" y="4692975"/>
            <a:ext cx="1629002" cy="571580"/>
          </a:xfrm>
          <a:prstGeom prst="rect">
            <a:avLst/>
          </a:prstGeom>
        </p:spPr>
      </p:pic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500AD470-BA6A-71E4-32EB-FF0A76D27514}"/>
              </a:ext>
            </a:extLst>
          </p:cNvPr>
          <p:cNvSpPr txBox="1"/>
          <p:nvPr/>
        </p:nvSpPr>
        <p:spPr>
          <a:xfrm>
            <a:off x="8683946" y="6440401"/>
            <a:ext cx="37719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altLang="ko-KR" sz="1200" b="1" u="sng" spc="-100">
                <a:solidFill>
                  <a:srgbClr val="FF0000"/>
                </a:solidFill>
                <a:latin typeface="+mn-ea"/>
              </a:rPr>
              <a:t>CONFIDENTIAL</a:t>
            </a:r>
            <a:r>
              <a:rPr lang="en-US" altLang="ko-KR" sz="1200" b="1" spc="-100">
                <a:solidFill>
                  <a:srgbClr val="FF0000"/>
                </a:solidFill>
                <a:latin typeface="+mn-ea"/>
              </a:rPr>
              <a:t>:  NDA_</a:t>
            </a:r>
            <a:r>
              <a:rPr lang="ko-KR" altLang="en-US" sz="1200" b="1" spc="-100">
                <a:solidFill>
                  <a:srgbClr val="FF0000"/>
                </a:solidFill>
                <a:latin typeface="+mn-ea"/>
              </a:rPr>
              <a:t>컨소시엄 동의없는 배포금지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E6B3B12E-AA34-A93D-6921-05A72643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0AE546CB-F154-3F33-B2FC-AB7248FCCC62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44281B83-021F-6D8A-691F-9A30E0072884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현황분석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탄소배출현황 진단분석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73AC152-C45D-46E3-0533-16E7A2592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67798"/>
              </p:ext>
            </p:extLst>
          </p:nvPr>
        </p:nvGraphicFramePr>
        <p:xfrm>
          <a:off x="563070" y="1513950"/>
          <a:ext cx="4765676" cy="4744955"/>
        </p:xfrm>
        <a:graphic>
          <a:graphicData uri="http://schemas.openxmlformats.org/drawingml/2006/table">
            <a:tbl>
              <a:tblPr/>
              <a:tblGrid>
                <a:gridCol w="1712371">
                  <a:extLst>
                    <a:ext uri="{9D8B030D-6E8A-4147-A177-3AD203B41FA5}">
                      <a16:colId xmlns:a16="http://schemas.microsoft.com/office/drawing/2014/main" val="3440896359"/>
                    </a:ext>
                  </a:extLst>
                </a:gridCol>
                <a:gridCol w="194367">
                  <a:extLst>
                    <a:ext uri="{9D8B030D-6E8A-4147-A177-3AD203B41FA5}">
                      <a16:colId xmlns:a16="http://schemas.microsoft.com/office/drawing/2014/main" val="2637171455"/>
                    </a:ext>
                  </a:extLst>
                </a:gridCol>
                <a:gridCol w="2858938">
                  <a:extLst>
                    <a:ext uri="{9D8B030D-6E8A-4147-A177-3AD203B41FA5}">
                      <a16:colId xmlns:a16="http://schemas.microsoft.com/office/drawing/2014/main" val="2722815098"/>
                    </a:ext>
                  </a:extLst>
                </a:gridCol>
              </a:tblGrid>
              <a:tr h="3782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CBAM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대상 여부 확인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11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알루미늄 자동차 부품을 유럽에 수출함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(CN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코드 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7610)</a:t>
                      </a:r>
                      <a:endParaRPr lang="ko-KR" alt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220530"/>
                  </a:ext>
                </a:extLst>
              </a:tr>
              <a:tr h="12034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ko-KR" altLang="en-US" sz="7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▼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306356"/>
                  </a:ext>
                </a:extLst>
              </a:tr>
              <a:tr h="3782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산정 경계 설정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11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모든 설비가 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CBAM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대상제품 생산에 이용</a:t>
                      </a:r>
                    </a:p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2023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~12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월의 데이터 수집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387765"/>
                  </a:ext>
                </a:extLst>
              </a:tr>
              <a:tr h="12034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ko-KR" altLang="en-US" sz="7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▼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993776"/>
                  </a:ext>
                </a:extLst>
              </a:tr>
              <a:tr h="3782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투입물질 확인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11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원료인 빌렛의 종류별로 생산 제품 관리</a:t>
                      </a:r>
                    </a:p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LNG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전기를 연료로 사용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61022"/>
                  </a:ext>
                </a:extLst>
              </a:tr>
              <a:tr h="12034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ko-KR" altLang="en-US" sz="7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▼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452099"/>
                  </a:ext>
                </a:extLst>
              </a:tr>
              <a:tr h="3782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온실가스 배출원 확인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11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사무동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식당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기숙사 그리고 제조공정의   </a:t>
                      </a:r>
                      <a:endParaRPr lang="en-US" altLang="ko-KR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전력과 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LNG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구분되지 않음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086352"/>
                  </a:ext>
                </a:extLst>
              </a:tr>
              <a:tr h="12034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ko-KR" altLang="en-US" sz="7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▼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8648727"/>
                  </a:ext>
                </a:extLst>
              </a:tr>
              <a:tr h="3782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할당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11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 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CBAM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대상 제품 생산</a:t>
                      </a:r>
                    </a:p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원자재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전력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LNG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할당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182449"/>
                  </a:ext>
                </a:extLst>
              </a:tr>
              <a:tr h="12034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ko-KR" altLang="en-US" sz="7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▼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95930"/>
                  </a:ext>
                </a:extLst>
              </a:tr>
              <a:tr h="3782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단순재</a:t>
                      </a:r>
                      <a:r>
                        <a:rPr lang="en-US" altLang="ko-KR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복합재 여부 확인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11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원료인 빌렛이 가공을 거쳐 들어온 제품이므로 </a:t>
                      </a:r>
                      <a:endParaRPr lang="en-US" altLang="ko-KR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복합재에 해당함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968727"/>
                  </a:ext>
                </a:extLst>
              </a:tr>
              <a:tr h="12034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ko-KR" altLang="en-US" sz="7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▼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06417"/>
                  </a:ext>
                </a:extLst>
              </a:tr>
              <a:tr h="5673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산정방법론 선택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11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전구물질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 사용 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협력사 정보 無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전력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국내 배출권 거래제 배출계수 사용</a:t>
                      </a:r>
                    </a:p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LNG: IPCC GL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배출계수 사용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418552"/>
                  </a:ext>
                </a:extLst>
              </a:tr>
              <a:tr h="12034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ko-KR" altLang="en-US" sz="7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▼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780524"/>
                  </a:ext>
                </a:extLst>
              </a:tr>
              <a:tr h="5673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유형별 배출량 산정</a:t>
                      </a:r>
                      <a:endParaRPr lang="en-US" altLang="ko-KR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(EU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공식 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tool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11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직접 배출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LNG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빌렛 사용</a:t>
                      </a:r>
                    </a:p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간접 배출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전력 사용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빌렛 사용</a:t>
                      </a:r>
                    </a:p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귀속 배출 및 차감되는 배출량 없음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986799"/>
                  </a:ext>
                </a:extLst>
              </a:tr>
              <a:tr h="12034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ko-KR" altLang="en-US" sz="7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▼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</a:pPr>
                      <a:endParaRPr lang="ko-KR" altLang="en-US" sz="7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388707"/>
                  </a:ext>
                </a:extLst>
              </a:tr>
              <a:tr h="3782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제품당 배출량 산정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endParaRPr lang="ko-KR" alt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계산한 직접 배출 및 간접배출량을 생산량으로 </a:t>
                      </a:r>
                      <a:endParaRPr lang="en-US" altLang="ko-KR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fontAlgn="base" latinLnBrk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나누어 </a:t>
                      </a:r>
                      <a:r>
                        <a:rPr lang="en-US" altLang="ko-KR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1ton</a:t>
                      </a:r>
                      <a:r>
                        <a:rPr lang="ko-KR" alt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당 배출량 산정</a:t>
                      </a:r>
                    </a:p>
                  </a:txBody>
                  <a:tcPr marL="36000" marR="36000" marT="0" marB="0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1910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C026AE7B-9137-E45B-8984-D1D819D13538}"/>
              </a:ext>
            </a:extLst>
          </p:cNvPr>
          <p:cNvSpPr txBox="1"/>
          <p:nvPr/>
        </p:nvSpPr>
        <p:spPr>
          <a:xfrm>
            <a:off x="1486391" y="1088804"/>
            <a:ext cx="258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sng" spc="-100" dirty="0">
                <a:effectLst/>
                <a:latin typeface="+mn-ea"/>
              </a:rPr>
              <a:t>전체 산정 절차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5E8EECC-AEB8-2495-D57F-7804820B3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832561"/>
              </p:ext>
            </p:extLst>
          </p:nvPr>
        </p:nvGraphicFramePr>
        <p:xfrm>
          <a:off x="6408310" y="2835601"/>
          <a:ext cx="5003038" cy="1522661"/>
        </p:xfrm>
        <a:graphic>
          <a:graphicData uri="http://schemas.openxmlformats.org/drawingml/2006/table">
            <a:tbl>
              <a:tblPr/>
              <a:tblGrid>
                <a:gridCol w="2014855">
                  <a:extLst>
                    <a:ext uri="{9D8B030D-6E8A-4147-A177-3AD203B41FA5}">
                      <a16:colId xmlns:a16="http://schemas.microsoft.com/office/drawing/2014/main" val="3863196047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211247889"/>
                    </a:ext>
                  </a:extLst>
                </a:gridCol>
                <a:gridCol w="992505">
                  <a:extLst>
                    <a:ext uri="{9D8B030D-6E8A-4147-A177-3AD203B41FA5}">
                      <a16:colId xmlns:a16="http://schemas.microsoft.com/office/drawing/2014/main" val="2809294221"/>
                    </a:ext>
                  </a:extLst>
                </a:gridCol>
                <a:gridCol w="1003173">
                  <a:extLst>
                    <a:ext uri="{9D8B030D-6E8A-4147-A177-3AD203B41FA5}">
                      <a16:colId xmlns:a16="http://schemas.microsoft.com/office/drawing/2014/main" val="2376783757"/>
                    </a:ext>
                  </a:extLst>
                </a:gridCol>
              </a:tblGrid>
              <a:tr h="9736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Product name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(used for communication with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reporting declarant , e.g. on invoices)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SEE </a:t>
                      </a: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(direct)*</a:t>
                      </a:r>
                    </a:p>
                  </a:txBody>
                  <a:tcPr anchor="ctr">
                    <a:lnL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SEE (indirect)**</a:t>
                      </a:r>
                    </a:p>
                  </a:txBody>
                  <a:tcPr anchor="ctr">
                    <a:lnL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SEE (total)***</a:t>
                      </a:r>
                    </a:p>
                  </a:txBody>
                  <a:tcPr anchor="ctr">
                    <a:lnL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41826"/>
                  </a:ext>
                </a:extLst>
              </a:tr>
              <a:tr h="54902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EV Products</a:t>
                      </a:r>
                      <a:endParaRPr 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2.421 tCO2_eq</a:t>
                      </a:r>
                      <a:endParaRPr 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8.454</a:t>
                      </a:r>
                      <a:endParaRPr 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tCO2_eq</a:t>
                      </a:r>
                      <a:endParaRPr 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10.875</a:t>
                      </a:r>
                      <a:endParaRPr 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</a:pPr>
                      <a:r>
                        <a:rPr 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tCO2_eq</a:t>
                      </a:r>
                      <a:endParaRPr 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0898"/>
                  </a:ext>
                </a:extLst>
              </a:tr>
            </a:tbl>
          </a:graphicData>
        </a:graphic>
      </p:graphicFrame>
      <p:sp>
        <p:nvSpPr>
          <p:cNvPr id="31" name="Rectangle 2">
            <a:extLst>
              <a:ext uri="{FF2B5EF4-FFF2-40B4-BE49-F238E27FC236}">
                <a16:creationId xmlns:a16="http://schemas.microsoft.com/office/drawing/2014/main" id="{069AA953-E770-959B-E981-214B0B5A9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320" y="4546953"/>
            <a:ext cx="47656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pc="-100" dirty="0">
                <a:solidFill>
                  <a:srgbClr val="000000"/>
                </a:solidFill>
                <a:latin typeface="+mn-ea"/>
              </a:rPr>
              <a:t>* </a:t>
            </a:r>
            <a:r>
              <a:rPr kumimoji="0" lang="en-US" altLang="ko-KR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SEE: Specific Embedded Emission, </a:t>
            </a:r>
            <a:r>
              <a:rPr kumimoji="0" lang="ko-KR" altLang="en-US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고유내재배출량</a:t>
            </a:r>
            <a:endParaRPr kumimoji="0" lang="ko-KR" altLang="en-US" sz="1100" i="0" u="none" strike="noStrike" cap="none" spc="-100" normalizeH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*  </a:t>
            </a:r>
            <a:r>
              <a:rPr kumimoji="0" lang="en-US" altLang="ko-KR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SEE(direct) : </a:t>
            </a:r>
            <a:r>
              <a:rPr kumimoji="0" lang="ko-KR" altLang="en-US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직접 고유내재배출량 </a:t>
            </a:r>
            <a:r>
              <a:rPr kumimoji="0" lang="en-US" altLang="ko-KR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kumimoji="0" lang="ko-KR" altLang="en-US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빌렛 제조 및 </a:t>
            </a:r>
            <a:r>
              <a:rPr kumimoji="0" lang="en-US" altLang="ko-KR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LNG </a:t>
            </a:r>
            <a:r>
              <a:rPr kumimoji="0" lang="ko-KR" altLang="en-US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사용으로 인한 배출량</a:t>
            </a:r>
            <a:r>
              <a:rPr kumimoji="0" lang="en-US" altLang="ko-KR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)</a:t>
            </a:r>
            <a:endParaRPr kumimoji="0" lang="en-US" altLang="ko-KR" sz="1100" i="0" u="none" strike="noStrike" cap="none" spc="-100" normalizeH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**  SEE(indirect) : </a:t>
            </a:r>
            <a:r>
              <a:rPr kumimoji="0" lang="ko-KR" altLang="en-US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간접 고유내재배출량 </a:t>
            </a:r>
            <a:r>
              <a:rPr kumimoji="0" lang="en-US" altLang="ko-KR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kumimoji="0" lang="ko-KR" altLang="en-US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빌렛 내재 및 전력 사용으로 인한 배출량</a:t>
            </a:r>
            <a:r>
              <a:rPr kumimoji="0" lang="en-US" altLang="ko-KR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)</a:t>
            </a:r>
            <a:endParaRPr kumimoji="0" lang="en-US" altLang="ko-KR" sz="1100" i="0" u="none" strike="noStrike" cap="none" spc="-100" normalizeH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***  SEE(total) : </a:t>
            </a:r>
            <a:r>
              <a:rPr kumimoji="0" lang="ko-KR" altLang="en-US" sz="110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총 고유내재배출량 </a:t>
            </a:r>
            <a:endParaRPr kumimoji="0" lang="ko-KR" altLang="en-US" sz="1100" i="0" u="none" strike="noStrike" cap="none" spc="-100" normalizeH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14132C0D-E75F-DBDF-39B8-7D7922D787EA}"/>
              </a:ext>
            </a:extLst>
          </p:cNvPr>
          <p:cNvSpPr/>
          <p:nvPr/>
        </p:nvSpPr>
        <p:spPr>
          <a:xfrm rot="16200000" flipV="1">
            <a:off x="4061190" y="3811421"/>
            <a:ext cx="3294993" cy="15001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1050" b="1" spc="-1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001CE-0253-AE55-429C-95E6A4F14E66}"/>
              </a:ext>
            </a:extLst>
          </p:cNvPr>
          <p:cNvSpPr txBox="1"/>
          <p:nvPr/>
        </p:nvSpPr>
        <p:spPr>
          <a:xfrm>
            <a:off x="6163633" y="2238929"/>
            <a:ext cx="5153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ko-KR" sz="1200" b="1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kumimoji="0" lang="ko-KR" altLang="en-US" sz="1200" b="1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제품당 배출량 산정</a:t>
            </a:r>
            <a:r>
              <a:rPr kumimoji="0" lang="en-US" altLang="ko-KR" sz="1200" b="1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kumimoji="0" lang="en-US" altLang="ko-KR" sz="1200" b="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KR" altLang="en-US" sz="1200" b="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직접배출량 및 간접배출량을 합산한 후 제품 생산량으로 </a:t>
            </a:r>
            <a:br>
              <a:rPr kumimoji="0" lang="en-US" altLang="ko-KR" sz="1200" b="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</a:br>
            <a:r>
              <a:rPr kumimoji="0" lang="ko-KR" altLang="en-US" sz="1200" b="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나누어 </a:t>
            </a:r>
            <a:r>
              <a:rPr kumimoji="0" lang="ko-KR" altLang="en-US" sz="1200" b="1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제품 </a:t>
            </a:r>
            <a:r>
              <a:rPr kumimoji="0" lang="en-US" altLang="ko-KR" sz="1200" b="1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kumimoji="0" lang="ko-KR" altLang="en-US" sz="1200" b="1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톤당 배출량</a:t>
            </a:r>
            <a:r>
              <a:rPr kumimoji="0" lang="ko-KR" altLang="en-US" sz="1200" b="0" i="0" u="none" strike="noStrike" cap="none" spc="-100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을 산정</a:t>
            </a:r>
            <a:endParaRPr kumimoji="0" lang="ko-KR" altLang="en-US" sz="1200" b="0" i="0" u="none" strike="noStrike" cap="none" spc="-100" normalizeH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924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DCE71EF4-3BC0-D44A-1AAB-E28339B8B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9C68B84F-20AE-49F2-7A6B-006171A98879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A273B8A8-BAB4-1A10-2347-577135F0C758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현황분석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탄소배출현황 진단분석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6759A-2C9E-CCD4-632D-02C934479FA5}"/>
              </a:ext>
            </a:extLst>
          </p:cNvPr>
          <p:cNvSpPr txBox="1"/>
          <p:nvPr/>
        </p:nvSpPr>
        <p:spPr>
          <a:xfrm>
            <a:off x="955246" y="1863908"/>
            <a:ext cx="444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실측 기반 제품별 탄소배출량 집계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32470-1757-C132-37B0-A263C4C91F6B}"/>
              </a:ext>
            </a:extLst>
          </p:cNvPr>
          <p:cNvSpPr txBox="1"/>
          <p:nvPr/>
        </p:nvSpPr>
        <p:spPr>
          <a:xfrm>
            <a:off x="7858141" y="1863907"/>
            <a:ext cx="258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kern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실측 기반 </a:t>
            </a: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탄소배출 절감 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2DE1E-4B4C-E3DE-1109-FD8E26E2ADF1}"/>
              </a:ext>
            </a:extLst>
          </p:cNvPr>
          <p:cNvSpPr txBox="1"/>
          <p:nvPr/>
        </p:nvSpPr>
        <p:spPr>
          <a:xfrm>
            <a:off x="885013" y="2300402"/>
            <a:ext cx="4691183" cy="1506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탄소배출 분배 방식에 따라 제품별 탄소배출이 절감됨</a:t>
            </a:r>
            <a:endParaRPr lang="en-US" altLang="ko-KR" sz="1200" spc="-100" dirty="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indent="-171450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 일괄 분배방식 </a:t>
            </a:r>
            <a:r>
              <a:rPr lang="en-US" altLang="ko-KR" sz="12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vs. </a:t>
            </a:r>
            <a:r>
              <a:rPr lang="ko-KR" altLang="en-US" sz="1200" b="1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실측 데이터 기반 분배방식</a:t>
            </a:r>
            <a:b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lang="ko-KR" altLang="en-US" sz="120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공용</a:t>
            </a:r>
            <a:r>
              <a:rPr lang="en-US" altLang="ko-KR" sz="120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200" spc="-1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비가동</a:t>
            </a:r>
            <a:r>
              <a:rPr lang="en-US" altLang="ko-KR" sz="120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200" spc="-1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비조업</a:t>
            </a:r>
            <a:r>
              <a:rPr lang="ko-KR" altLang="en-US" sz="120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부분이 제거된 순 배출량을 집계하여 제품별 탄소배출량이 감소되는 효과를 얻음</a:t>
            </a:r>
          </a:p>
          <a:p>
            <a:pPr marL="171450" indent="-171450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실측 분배방식은 생산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비생산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에너지 사용량을 구분하고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생산정보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(MES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실측 에너지 정보를 연계하여 제품별 배출량을 산정함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AAD223-96CE-2615-D9FC-A267A5E0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46" y="3971376"/>
            <a:ext cx="5109013" cy="23373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B56AA7-1EE6-48FC-78A8-95C58D8A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631" y="5904546"/>
            <a:ext cx="1885650" cy="392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B442C9-9FEB-3283-2747-C35FCE6BE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631" y="3032760"/>
            <a:ext cx="4060305" cy="268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E4693-2AF9-9D08-060A-88ECC2283A8D}"/>
              </a:ext>
            </a:extLst>
          </p:cNvPr>
          <p:cNvSpPr txBox="1"/>
          <p:nvPr/>
        </p:nvSpPr>
        <p:spPr>
          <a:xfrm>
            <a:off x="6871598" y="2300402"/>
            <a:ext cx="4691183" cy="545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 일괄 분배방식 대신 </a:t>
            </a:r>
            <a:r>
              <a:rPr lang="ko-KR" altLang="en-US" sz="120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실측 기반 분배방식 </a:t>
            </a:r>
            <a:r>
              <a:rPr lang="ko-KR" altLang="en-US" sz="1200" spc="-1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도입시</a:t>
            </a:r>
            <a:r>
              <a:rPr lang="ko-KR" altLang="en-US" sz="120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20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30%</a:t>
            </a:r>
            <a:r>
              <a:rPr lang="ko-KR" altLang="en-US" sz="1200" spc="-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탄소배출 절감이 가능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할 것으로 예상됨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가정 적용 시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9" name="Google Shape;74;p4">
            <a:extLst>
              <a:ext uri="{FF2B5EF4-FFF2-40B4-BE49-F238E27FC236}">
                <a16:creationId xmlns:a16="http://schemas.microsoft.com/office/drawing/2014/main" id="{7C654E1D-3132-09B4-6D43-D5A619E71B17}"/>
              </a:ext>
            </a:extLst>
          </p:cNvPr>
          <p:cNvSpPr txBox="1"/>
          <p:nvPr/>
        </p:nvSpPr>
        <p:spPr>
          <a:xfrm>
            <a:off x="412647" y="843152"/>
            <a:ext cx="11897477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/>
              <a:t>공용</a:t>
            </a:r>
            <a:r>
              <a:rPr lang="en-US" altLang="ko-KR" sz="1800" b="1"/>
              <a:t>/</a:t>
            </a:r>
            <a:r>
              <a:rPr lang="ko-KR" altLang="en-US" sz="1800" b="1"/>
              <a:t>비가동</a:t>
            </a:r>
            <a:r>
              <a:rPr lang="en-US" altLang="ko-KR" sz="1800" b="1"/>
              <a:t>/</a:t>
            </a:r>
            <a:r>
              <a:rPr lang="ko-KR" altLang="en-US" sz="1800" b="1"/>
              <a:t>비조업 에너지를 제외한 </a:t>
            </a:r>
            <a:r>
              <a:rPr lang="en-US" altLang="ko-KR" sz="1800" b="1"/>
              <a:t>“</a:t>
            </a:r>
            <a:r>
              <a:rPr lang="ko-KR" altLang="en-US" sz="1800" b="1"/>
              <a:t>실측</a:t>
            </a:r>
            <a:r>
              <a:rPr lang="en-US" altLang="ko-KR" sz="1800" b="1"/>
              <a:t>”</a:t>
            </a:r>
            <a:r>
              <a:rPr lang="ko-KR" altLang="en-US" sz="1800" b="1"/>
              <a:t>기반의 탄소배출 분배방식 도입시 약 </a:t>
            </a:r>
            <a:r>
              <a:rPr lang="en-US" altLang="ko-KR" sz="1800" b="1"/>
              <a:t>30%</a:t>
            </a:r>
            <a:r>
              <a:rPr lang="ko-KR" altLang="en-US" sz="1800" b="1"/>
              <a:t>의 탄소배출 </a:t>
            </a:r>
            <a:endParaRPr lang="en-US" altLang="ko-KR" sz="1800" b="1"/>
          </a:p>
          <a:p>
            <a:pPr marL="287020" marR="0" lvl="0" indent="-28702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/>
              <a:t>절감이 가능할것으로 예상됨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438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C2F79072-2509-4BA8-22BE-35F1D1C30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5DE00480-8335-A1EC-B6B0-FCB001E0A425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EE4C6BAE-5EFE-40E9-88B1-3153A30F566D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현황분석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탄소배출현황 진단분석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9" name="Google Shape;74;p4">
            <a:extLst>
              <a:ext uri="{FF2B5EF4-FFF2-40B4-BE49-F238E27FC236}">
                <a16:creationId xmlns:a16="http://schemas.microsoft.com/office/drawing/2014/main" id="{E049FC18-319E-9DA8-FDB6-668CBF027852}"/>
              </a:ext>
            </a:extLst>
          </p:cNvPr>
          <p:cNvSpPr txBox="1"/>
          <p:nvPr/>
        </p:nvSpPr>
        <p:spPr>
          <a:xfrm>
            <a:off x="414237" y="1024569"/>
            <a:ext cx="11897477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/>
              <a:t>직접배출</a:t>
            </a:r>
            <a:r>
              <a:rPr lang="en-US" altLang="ko-KR" sz="1800" b="1"/>
              <a:t>(LNG), </a:t>
            </a:r>
            <a:r>
              <a:rPr lang="ko-KR" altLang="en-US" sz="1800" b="1"/>
              <a:t>간접배출</a:t>
            </a:r>
            <a:r>
              <a:rPr lang="en-US" altLang="ko-KR" sz="1800" b="1"/>
              <a:t>(</a:t>
            </a:r>
            <a:r>
              <a:rPr lang="ko-KR" altLang="en-US" sz="1800" b="1"/>
              <a:t>전력</a:t>
            </a:r>
            <a:r>
              <a:rPr lang="en-US" altLang="ko-KR" sz="1800" b="1"/>
              <a:t>)</a:t>
            </a:r>
            <a:r>
              <a:rPr lang="ko-KR" altLang="en-US" sz="1800" b="1"/>
              <a:t>로 분류하고 예상 감축효과를 계산시 기대효과는 아래와 같음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874DDF5-A0DF-22F7-DFAC-50FDD0D8458A}"/>
              </a:ext>
            </a:extLst>
          </p:cNvPr>
          <p:cNvGraphicFramePr>
            <a:graphicFrameLocks noGrp="1"/>
          </p:cNvGraphicFramePr>
          <p:nvPr/>
        </p:nvGraphicFramePr>
        <p:xfrm>
          <a:off x="959047" y="1911159"/>
          <a:ext cx="10407891" cy="1827658"/>
        </p:xfrm>
        <a:graphic>
          <a:graphicData uri="http://schemas.openxmlformats.org/drawingml/2006/table">
            <a:tbl>
              <a:tblPr/>
              <a:tblGrid>
                <a:gridCol w="1695587">
                  <a:extLst>
                    <a:ext uri="{9D8B030D-6E8A-4147-A177-3AD203B41FA5}">
                      <a16:colId xmlns:a16="http://schemas.microsoft.com/office/drawing/2014/main" val="1801837940"/>
                    </a:ext>
                  </a:extLst>
                </a:gridCol>
                <a:gridCol w="2428931">
                  <a:extLst>
                    <a:ext uri="{9D8B030D-6E8A-4147-A177-3AD203B41FA5}">
                      <a16:colId xmlns:a16="http://schemas.microsoft.com/office/drawing/2014/main" val="2802270316"/>
                    </a:ext>
                  </a:extLst>
                </a:gridCol>
                <a:gridCol w="1155551">
                  <a:extLst>
                    <a:ext uri="{9D8B030D-6E8A-4147-A177-3AD203B41FA5}">
                      <a16:colId xmlns:a16="http://schemas.microsoft.com/office/drawing/2014/main" val="1815516863"/>
                    </a:ext>
                  </a:extLst>
                </a:gridCol>
                <a:gridCol w="1250672">
                  <a:extLst>
                    <a:ext uri="{9D8B030D-6E8A-4147-A177-3AD203B41FA5}">
                      <a16:colId xmlns:a16="http://schemas.microsoft.com/office/drawing/2014/main" val="4216432446"/>
                    </a:ext>
                  </a:extLst>
                </a:gridCol>
                <a:gridCol w="2505640">
                  <a:extLst>
                    <a:ext uri="{9D8B030D-6E8A-4147-A177-3AD203B41FA5}">
                      <a16:colId xmlns:a16="http://schemas.microsoft.com/office/drawing/2014/main" val="795840449"/>
                    </a:ext>
                  </a:extLst>
                </a:gridCol>
                <a:gridCol w="1371510">
                  <a:extLst>
                    <a:ext uri="{9D8B030D-6E8A-4147-A177-3AD203B41FA5}">
                      <a16:colId xmlns:a16="http://schemas.microsoft.com/office/drawing/2014/main" val="1348481094"/>
                    </a:ext>
                  </a:extLst>
                </a:gridCol>
              </a:tblGrid>
              <a:tr h="2610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배출 구분</a:t>
                      </a:r>
                      <a:endParaRPr lang="ko-KR" alt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As-is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탄소배출량</a:t>
                      </a:r>
                      <a:r>
                        <a:rPr lang="ko-KR" altLang="en-US" sz="1200" b="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tCO2_eq/t)</a:t>
                      </a:r>
                      <a:endParaRPr 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배출원</a:t>
                      </a:r>
                      <a:endParaRPr lang="ko-KR" alt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사용량 감소율</a:t>
                      </a:r>
                      <a:endParaRPr lang="ko-KR" alt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To-be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탄소배출량</a:t>
                      </a:r>
                      <a:r>
                        <a:rPr lang="ko-KR" altLang="en-US" sz="1200" b="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tCO2_eq/t)</a:t>
                      </a:r>
                      <a:endParaRPr 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감축율</a:t>
                      </a:r>
                      <a:endParaRPr lang="ko-KR" alt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1088"/>
                  </a:ext>
                </a:extLst>
              </a:tr>
              <a:tr h="26109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직접배출량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LNG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10.2%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196777"/>
                  </a:ext>
                </a:extLst>
              </a:tr>
              <a:tr h="261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0.094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20.3%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637504"/>
                  </a:ext>
                </a:extLst>
              </a:tr>
              <a:tr h="261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0.082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30.5%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447843"/>
                  </a:ext>
                </a:extLst>
              </a:tr>
              <a:tr h="26109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간접배출량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423319"/>
                  </a:ext>
                </a:extLst>
              </a:tr>
              <a:tr h="261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3734381"/>
                  </a:ext>
                </a:extLst>
              </a:tr>
              <a:tr h="261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0.357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30.1%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0297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130A4A7-78AB-EDBF-91D4-E78D9F7A9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541396"/>
              </p:ext>
            </p:extLst>
          </p:nvPr>
        </p:nvGraphicFramePr>
        <p:xfrm>
          <a:off x="959047" y="4068264"/>
          <a:ext cx="10407891" cy="1962044"/>
        </p:xfrm>
        <a:graphic>
          <a:graphicData uri="http://schemas.openxmlformats.org/drawingml/2006/table">
            <a:tbl>
              <a:tblPr/>
              <a:tblGrid>
                <a:gridCol w="1587944">
                  <a:extLst>
                    <a:ext uri="{9D8B030D-6E8A-4147-A177-3AD203B41FA5}">
                      <a16:colId xmlns:a16="http://schemas.microsoft.com/office/drawing/2014/main" val="3870078131"/>
                    </a:ext>
                  </a:extLst>
                </a:gridCol>
                <a:gridCol w="726986">
                  <a:extLst>
                    <a:ext uri="{9D8B030D-6E8A-4147-A177-3AD203B41FA5}">
                      <a16:colId xmlns:a16="http://schemas.microsoft.com/office/drawing/2014/main" val="4167252647"/>
                    </a:ext>
                  </a:extLst>
                </a:gridCol>
                <a:gridCol w="1576360">
                  <a:extLst>
                    <a:ext uri="{9D8B030D-6E8A-4147-A177-3AD203B41FA5}">
                      <a16:colId xmlns:a16="http://schemas.microsoft.com/office/drawing/2014/main" val="4223425557"/>
                    </a:ext>
                  </a:extLst>
                </a:gridCol>
                <a:gridCol w="1865920">
                  <a:extLst>
                    <a:ext uri="{9D8B030D-6E8A-4147-A177-3AD203B41FA5}">
                      <a16:colId xmlns:a16="http://schemas.microsoft.com/office/drawing/2014/main" val="444756464"/>
                    </a:ext>
                  </a:extLst>
                </a:gridCol>
                <a:gridCol w="1356296">
                  <a:extLst>
                    <a:ext uri="{9D8B030D-6E8A-4147-A177-3AD203B41FA5}">
                      <a16:colId xmlns:a16="http://schemas.microsoft.com/office/drawing/2014/main" val="2797584304"/>
                    </a:ext>
                  </a:extLst>
                </a:gridCol>
                <a:gridCol w="3294385">
                  <a:extLst>
                    <a:ext uri="{9D8B030D-6E8A-4147-A177-3AD203B41FA5}">
                      <a16:colId xmlns:a16="http://schemas.microsoft.com/office/drawing/2014/main" val="303661294"/>
                    </a:ext>
                  </a:extLst>
                </a:gridCol>
              </a:tblGrid>
              <a:tr h="336891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직접</a:t>
                      </a:r>
                      <a:r>
                        <a:rPr lang="en-US" altLang="ko-KR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(LNG) / </a:t>
                      </a: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간접</a:t>
                      </a:r>
                      <a:r>
                        <a:rPr lang="en-US" altLang="ko-KR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전력</a:t>
                      </a:r>
                      <a:r>
                        <a:rPr lang="en-US" altLang="ko-KR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배출량 합계 </a:t>
                      </a:r>
                      <a:endParaRPr lang="ko-KR" alt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탄소배출량 감축 효과</a:t>
                      </a:r>
                      <a:br>
                        <a:rPr lang="en-US" altLang="ko-KR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(tCO2_eq/t)</a:t>
                      </a:r>
                      <a:endParaRPr lang="ko-KR" alt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비용 감축 효과</a:t>
                      </a:r>
                      <a:endParaRPr lang="en-US" altLang="ko-KR" sz="11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/t)</a:t>
                      </a:r>
                      <a:endParaRPr lang="ko-KR" alt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연간 예상 감축 효과 </a:t>
                      </a:r>
                      <a:r>
                        <a:rPr lang="en-US" altLang="ko-KR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/5,000t)</a:t>
                      </a:r>
                      <a:endParaRPr lang="ko-KR" alt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000" b="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000" b="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연간 평균 </a:t>
                      </a:r>
                      <a:r>
                        <a:rPr lang="en-US" altLang="ko-KR" sz="1000" b="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5,000ton </a:t>
                      </a:r>
                      <a:r>
                        <a:rPr lang="ko-KR" altLang="en-US" sz="1000" b="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생산 기준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130662"/>
                  </a:ext>
                </a:extLst>
              </a:tr>
              <a:tr h="6144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As-is</a:t>
                      </a:r>
                      <a:r>
                        <a:rPr lang="en-US" sz="1100" b="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탄소배출량 </a:t>
                      </a:r>
                      <a:endParaRPr lang="en-US" altLang="ko-KR" sz="11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tCO2_eq/t)</a:t>
                      </a:r>
                      <a:endParaRPr 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감축율</a:t>
                      </a:r>
                      <a:endParaRPr lang="ko-KR" alt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To-be </a:t>
                      </a:r>
                      <a:r>
                        <a:rPr lang="ko-KR" alt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탄소배출량</a:t>
                      </a:r>
                      <a:endParaRPr lang="en-US" altLang="ko-KR" sz="11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b="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tCO2_eq/t)</a:t>
                      </a:r>
                      <a:endParaRPr 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79560"/>
                  </a:ext>
                </a:extLst>
              </a:tr>
              <a:tr h="33689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0.628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1" i="0" u="none" strike="noStrike" kern="0" cap="none" spc="-100" baseline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Arial"/>
                        </a:rPr>
                        <a:t>10.875</a:t>
                      </a:r>
                      <a:r>
                        <a:rPr lang="ko-KR" altLang="en-US" sz="1100" b="1" i="0" u="none" strike="noStrike" kern="0" cap="none" spc="-100" baseline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Arial"/>
                        </a:rPr>
                        <a:t>중</a:t>
                      </a:r>
                      <a:endParaRPr lang="en-US" altLang="ko-KR" sz="1100" b="1" i="0" u="none" strike="noStrike" kern="0" cap="none" spc="-100" baseline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0" cap="none" spc="-100" baseline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Arial"/>
                        </a:rPr>
                        <a:t>약 </a:t>
                      </a:r>
                      <a:r>
                        <a:rPr lang="en-US" altLang="ko-KR" sz="1100" b="1" i="0" u="none" strike="noStrike" kern="0" cap="none" spc="-100" baseline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Arial"/>
                        </a:rPr>
                        <a:t>6%</a:t>
                      </a:r>
                      <a:r>
                        <a:rPr lang="ko-KR" altLang="en-US" sz="1100" b="1" i="0" u="none" strike="noStrike" kern="0" cap="none" spc="-100" baseline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Arial"/>
                        </a:rPr>
                        <a:t>수준</a:t>
                      </a:r>
                      <a:r>
                        <a:rPr lang="en-US" altLang="ko-KR" sz="1100" b="1" i="0" u="none" strike="noStrike" kern="0" cap="none" spc="-100" baseline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altLang="ko-KR" sz="1100" b="0" i="0" u="none" strike="noStrike" kern="0" cap="none" spc="-100" baseline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en-US" sz="11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0.566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kern="0" spc="-100" baseline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▼ </a:t>
                      </a:r>
                      <a:r>
                        <a:rPr lang="en-US" altLang="ko-KR" sz="1100" kern="0" spc="-100" baseline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0.062</a:t>
                      </a:r>
                      <a:endParaRPr lang="ko-KR" alt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66700" indent="0" algn="r" fontAlgn="base" latinLnBrk="0">
                        <a:lnSpc>
                          <a:spcPct val="100000"/>
                        </a:lnSpc>
                      </a:pPr>
                      <a:r>
                        <a:rPr 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6,360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" indent="0" algn="r" fontAlgn="base" latinLnBrk="0">
                        <a:lnSpc>
                          <a:spcPct val="100000"/>
                        </a:lnSpc>
                      </a:pPr>
                      <a:r>
                        <a:rPr 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31,800,000</a:t>
                      </a:r>
                      <a:endParaRPr 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238202"/>
                  </a:ext>
                </a:extLst>
              </a:tr>
              <a:tr h="336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kern="0" spc="-100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▼ </a:t>
                      </a:r>
                      <a:r>
                        <a:rPr lang="en-US" altLang="ko-KR" sz="1100" kern="0" spc="-100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0.125</a:t>
                      </a:r>
                      <a:endParaRPr lang="ko-KR" altLang="en-US" sz="11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66700" indent="0" algn="r" fontAlgn="base" latinLnBrk="0">
                        <a:lnSpc>
                          <a:spcPct val="100000"/>
                        </a:lnSpc>
                      </a:pPr>
                      <a:r>
                        <a:rPr 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12,900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" indent="0" algn="r" fontAlgn="base" latinLnBrk="0">
                        <a:lnSpc>
                          <a:spcPct val="100000"/>
                        </a:lnSpc>
                      </a:pPr>
                      <a:r>
                        <a:rPr 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64,500,000</a:t>
                      </a:r>
                      <a:endParaRPr 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397019"/>
                  </a:ext>
                </a:extLst>
              </a:tr>
              <a:tr h="336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30%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sz="1100" kern="0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0.439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100" kern="0" spc="-100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▼ </a:t>
                      </a:r>
                      <a:r>
                        <a:rPr lang="en-US" altLang="ko-KR" sz="1100" kern="0" spc="-100" baseline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0.189</a:t>
                      </a:r>
                      <a:endParaRPr lang="ko-KR" altLang="en-US" sz="1100" kern="0" spc="-100" baseline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266700" indent="0" algn="r" defTabSz="1347788" fontAlgn="base" latinLnBrk="0">
                        <a:lnSpc>
                          <a:spcPct val="100000"/>
                        </a:lnSpc>
                      </a:pPr>
                      <a:r>
                        <a:rPr lang="en-US" sz="1100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19,409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" indent="0" algn="r" fontAlgn="base" latinLnBrk="0">
                        <a:lnSpc>
                          <a:spcPct val="100000"/>
                        </a:lnSpc>
                      </a:pPr>
                      <a:r>
                        <a:rPr lang="en-US" sz="11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97,045,000</a:t>
                      </a:r>
                      <a:endParaRPr lang="en-US" sz="1100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207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25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E7E03BD5-B655-0BE1-C0CF-3F275BAB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89E4434C-98D0-4629-F8F3-A959F951B933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C30EA2-D533-D815-7B65-81D1A3335916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현황분석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탄소배출현황 진단분석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9" name="Google Shape;74;p4">
            <a:extLst>
              <a:ext uri="{FF2B5EF4-FFF2-40B4-BE49-F238E27FC236}">
                <a16:creationId xmlns:a16="http://schemas.microsoft.com/office/drawing/2014/main" id="{9184F509-9BA1-D32F-E4AA-A036A8C92FA9}"/>
              </a:ext>
            </a:extLst>
          </p:cNvPr>
          <p:cNvSpPr txBox="1"/>
          <p:nvPr/>
        </p:nvSpPr>
        <p:spPr>
          <a:xfrm>
            <a:off x="414237" y="852856"/>
            <a:ext cx="11897477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/>
              <a:t>PCF </a:t>
            </a:r>
            <a:r>
              <a:rPr lang="ko-KR" altLang="en-US" sz="1800" b="1"/>
              <a:t>및 </a:t>
            </a:r>
            <a:r>
              <a:rPr lang="en-US" altLang="ko-KR" sz="1800" b="1"/>
              <a:t>CBAM </a:t>
            </a:r>
            <a:r>
              <a:rPr lang="ko-KR" altLang="en-US" sz="1800" b="1"/>
              <a:t>등 규제관련 </a:t>
            </a:r>
            <a:r>
              <a:rPr lang="en-US" altLang="ko-KR" sz="1800" b="1"/>
              <a:t>ZF</a:t>
            </a:r>
            <a:r>
              <a:rPr lang="ko-KR" altLang="en-US" sz="1800" b="1"/>
              <a:t>사의 요구데이터를 수작업이 아닌 시스템으로 구축하여 제공가능 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E09CB0-D4FE-2AAE-2969-691EEB772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102438"/>
              </p:ext>
            </p:extLst>
          </p:nvPr>
        </p:nvGraphicFramePr>
        <p:xfrm>
          <a:off x="881735" y="3935765"/>
          <a:ext cx="4711345" cy="248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051">
                  <a:extLst>
                    <a:ext uri="{9D8B030D-6E8A-4147-A177-3AD203B41FA5}">
                      <a16:colId xmlns:a16="http://schemas.microsoft.com/office/drawing/2014/main" val="4217407624"/>
                    </a:ext>
                  </a:extLst>
                </a:gridCol>
                <a:gridCol w="3325294">
                  <a:extLst>
                    <a:ext uri="{9D8B030D-6E8A-4147-A177-3AD203B41FA5}">
                      <a16:colId xmlns:a16="http://schemas.microsoft.com/office/drawing/2014/main" val="389821644"/>
                    </a:ext>
                  </a:extLst>
                </a:gridCol>
              </a:tblGrid>
              <a:tr h="177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분류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세부내용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6368"/>
                  </a:ext>
                </a:extLst>
              </a:tr>
              <a:tr h="17733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생산정보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생산량</a:t>
                      </a:r>
                      <a:endParaRPr lang="en-US" altLang="ko-KR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80380"/>
                  </a:ext>
                </a:extLst>
              </a:tr>
              <a:tr h="1773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원부자재 투입정보</a:t>
                      </a:r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중량</a:t>
                      </a:r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개수</a:t>
                      </a:r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부피 등</a:t>
                      </a:r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823340"/>
                  </a:ext>
                </a:extLst>
              </a:tr>
              <a:tr h="1773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원부자재 구매량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중량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개수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부피 등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38206"/>
                  </a:ext>
                </a:extLst>
              </a:tr>
              <a:tr h="1773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수송정보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39726"/>
                  </a:ext>
                </a:extLst>
              </a:tr>
              <a:tr h="1773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폐기물 정보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폐기물 발생량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스크랩 포함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399438"/>
                  </a:ext>
                </a:extLst>
              </a:tr>
              <a:tr h="1773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폐기물 처리 방법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964761"/>
                  </a:ext>
                </a:extLst>
              </a:tr>
              <a:tr h="17733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공정 및 설비 정보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생산공정 순서 및 설명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205544"/>
                  </a:ext>
                </a:extLst>
              </a:tr>
              <a:tr h="1773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필요시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가동주기 및 가동시간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가동일수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73366"/>
                  </a:ext>
                </a:extLst>
              </a:tr>
              <a:tr h="1773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외주공정 정보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736462"/>
                  </a:ext>
                </a:extLst>
              </a:tr>
              <a:tr h="1773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설비정보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에너지원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정격용량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등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708204"/>
                  </a:ext>
                </a:extLst>
              </a:tr>
              <a:tr h="1773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에너지 정보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전력 사용량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781978"/>
                  </a:ext>
                </a:extLst>
              </a:tr>
              <a:tr h="177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연료 사용량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55939"/>
                  </a:ext>
                </a:extLst>
              </a:tr>
              <a:tr h="177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탄소배출량 정보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대상 제품 탄소배출량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39865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11C32D5-D15B-65FD-4265-A928235014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203"/>
          <a:stretch/>
        </p:blipFill>
        <p:spPr>
          <a:xfrm>
            <a:off x="977595" y="1963878"/>
            <a:ext cx="4488343" cy="17130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89833-209C-B316-4A34-8357F7F6C41C}"/>
              </a:ext>
            </a:extLst>
          </p:cNvPr>
          <p:cNvSpPr txBox="1"/>
          <p:nvPr/>
        </p:nvSpPr>
        <p:spPr>
          <a:xfrm>
            <a:off x="1965817" y="1483597"/>
            <a:ext cx="258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LCA / CBAM </a:t>
            </a: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 데이터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4BD31B8-46D7-C470-B6A3-E4CF77372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49277"/>
              </p:ext>
            </p:extLst>
          </p:nvPr>
        </p:nvGraphicFramePr>
        <p:xfrm>
          <a:off x="6459481" y="4400825"/>
          <a:ext cx="4772399" cy="2017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827">
                  <a:extLst>
                    <a:ext uri="{9D8B030D-6E8A-4147-A177-3AD203B41FA5}">
                      <a16:colId xmlns:a16="http://schemas.microsoft.com/office/drawing/2014/main" val="4217407624"/>
                    </a:ext>
                  </a:extLst>
                </a:gridCol>
                <a:gridCol w="2723572">
                  <a:extLst>
                    <a:ext uri="{9D8B030D-6E8A-4147-A177-3AD203B41FA5}">
                      <a16:colId xmlns:a16="http://schemas.microsoft.com/office/drawing/2014/main" val="389821644"/>
                    </a:ext>
                  </a:extLst>
                </a:gridCol>
              </a:tblGrid>
              <a:tr h="183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분류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세부내용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876368"/>
                  </a:ext>
                </a:extLst>
              </a:tr>
              <a:tr h="18341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Materials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물질정보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Raw materials(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원부자재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) 1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개당 중량정보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80380"/>
                  </a:ext>
                </a:extLst>
              </a:tr>
              <a:tr h="1834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부품 한 개당 탄소 배출량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823340"/>
                  </a:ext>
                </a:extLst>
              </a:tr>
              <a:tr h="1834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수송단계 탄소 배출량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38206"/>
                  </a:ext>
                </a:extLst>
              </a:tr>
              <a:tr h="1834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재활용 비율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399438"/>
                  </a:ext>
                </a:extLst>
              </a:tr>
              <a:tr h="1834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스크랩 비율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964761"/>
                  </a:ext>
                </a:extLst>
              </a:tr>
              <a:tr h="18341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Manufacturing</a:t>
                      </a:r>
                    </a:p>
                    <a:p>
                      <a:pPr algn="ctr" latinLnBrk="1"/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ysClr val="windowText" lastClr="000000"/>
                          </a:solidFill>
                        </a:rPr>
                        <a:t>제조단계</a:t>
                      </a:r>
                      <a:r>
                        <a:rPr lang="en-US" altLang="ko-KR" sz="100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0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생산공정 설명 및 위치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205544"/>
                  </a:ext>
                </a:extLst>
              </a:tr>
              <a:tr h="1834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생산 주기별 생산량 및 사이클 타임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73366"/>
                  </a:ext>
                </a:extLst>
              </a:tr>
              <a:tr h="1834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셋업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시간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736462"/>
                  </a:ext>
                </a:extLst>
              </a:tr>
              <a:tr h="183416"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설비별 에너지원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전력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연료 등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781978"/>
                  </a:ext>
                </a:extLst>
              </a:tr>
              <a:tr h="1834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Emission (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배출물질 정보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배출물질 투입량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전력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연료 등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39865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CD406A1-A9D2-2936-7B5A-A4AF39AB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769"/>
          <a:stretch/>
        </p:blipFill>
        <p:spPr>
          <a:xfrm>
            <a:off x="6545581" y="1979118"/>
            <a:ext cx="4560818" cy="21625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851C7-5D81-2207-B141-A136FFF5A17B}"/>
              </a:ext>
            </a:extLst>
          </p:cNvPr>
          <p:cNvSpPr txBox="1"/>
          <p:nvPr/>
        </p:nvSpPr>
        <p:spPr>
          <a:xfrm>
            <a:off x="7673321" y="1483597"/>
            <a:ext cx="258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ZF</a:t>
            </a: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社 요구 데이터 분석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D9078A-6E85-AB84-FB9F-1A8EFC0A27D6}"/>
              </a:ext>
            </a:extLst>
          </p:cNvPr>
          <p:cNvCxnSpPr>
            <a:cxnSpLocks/>
          </p:cNvCxnSpPr>
          <p:nvPr/>
        </p:nvCxnSpPr>
        <p:spPr>
          <a:xfrm>
            <a:off x="5692140" y="4503400"/>
            <a:ext cx="668280" cy="49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D7EBDA5-4409-D9F9-FAD9-474024498AEA}"/>
              </a:ext>
            </a:extLst>
          </p:cNvPr>
          <p:cNvCxnSpPr>
            <a:cxnSpLocks/>
          </p:cNvCxnSpPr>
          <p:nvPr/>
        </p:nvCxnSpPr>
        <p:spPr>
          <a:xfrm flipV="1">
            <a:off x="5651761" y="5238968"/>
            <a:ext cx="695699" cy="1070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1854E51-B2A4-7427-09E9-D571BEDF54EC}"/>
              </a:ext>
            </a:extLst>
          </p:cNvPr>
          <p:cNvCxnSpPr>
            <a:cxnSpLocks/>
          </p:cNvCxnSpPr>
          <p:nvPr/>
        </p:nvCxnSpPr>
        <p:spPr>
          <a:xfrm>
            <a:off x="5686800" y="5485627"/>
            <a:ext cx="673621" cy="41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62E9038-5FD2-8EE4-ACBF-BC450581BE7D}"/>
              </a:ext>
            </a:extLst>
          </p:cNvPr>
          <p:cNvCxnSpPr>
            <a:cxnSpLocks/>
          </p:cNvCxnSpPr>
          <p:nvPr/>
        </p:nvCxnSpPr>
        <p:spPr>
          <a:xfrm>
            <a:off x="5666610" y="6046688"/>
            <a:ext cx="743340" cy="32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14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D3361753-7EF6-44D9-D135-DB76A5DD8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0782C3D7-AA87-E3B3-4FD9-6CF722385468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49F7C067-F272-2C30-5E5B-21C694399EC9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현황분석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에너지효율 진단분석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BA3FA-B923-F9D6-CEBB-D1CDB201FAFA}"/>
              </a:ext>
            </a:extLst>
          </p:cNvPr>
          <p:cNvSpPr txBox="1"/>
          <p:nvPr/>
        </p:nvSpPr>
        <p:spPr>
          <a:xfrm>
            <a:off x="489458" y="1555412"/>
            <a:ext cx="356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에너지 데이터 관리 대상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8AC74-03C8-5743-F222-432B743971AA}"/>
              </a:ext>
            </a:extLst>
          </p:cNvPr>
          <p:cNvSpPr txBox="1"/>
          <p:nvPr/>
        </p:nvSpPr>
        <p:spPr>
          <a:xfrm>
            <a:off x="6860250" y="1555412"/>
            <a:ext cx="3128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kern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실측 에너지 데이터 관리 범위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AABEF-5A30-D64B-D214-432934B2E9C2}"/>
              </a:ext>
            </a:extLst>
          </p:cNvPr>
          <p:cNvSpPr txBox="1"/>
          <p:nvPr/>
        </p:nvSpPr>
        <p:spPr>
          <a:xfrm>
            <a:off x="4959650" y="1972783"/>
            <a:ext cx="6095700" cy="78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비용 대비 효과 측면의 최적 신규 계측 인프라 구축 수량 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총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23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b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전력 부하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(18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: </a:t>
            </a: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피크미터기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(1),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공정용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(15),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비공정용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(2) </a:t>
            </a:r>
            <a:b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LNG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(5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: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메인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온압보정기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(1),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공정 유량계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FF87F4-76E9-D9E1-236D-A3C211C4FA22}"/>
              </a:ext>
            </a:extLst>
          </p:cNvPr>
          <p:cNvSpPr txBox="1"/>
          <p:nvPr/>
        </p:nvSpPr>
        <p:spPr>
          <a:xfrm>
            <a:off x="464150" y="1972783"/>
            <a:ext cx="3853850" cy="545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에너지 경계 총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84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개소 중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측정 대상은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51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</a:t>
            </a:r>
          </a:p>
          <a:p>
            <a:pPr marL="171450" indent="-171450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에너지 측정 대상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51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최적 계측기 </a:t>
            </a:r>
            <a:r>
              <a:rPr lang="ko-KR" altLang="en-US" sz="1200" spc="-1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설치는 </a:t>
            </a:r>
            <a:r>
              <a:rPr lang="en-US" altLang="ko-KR" sz="1200" spc="-1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23</a:t>
            </a:r>
            <a:r>
              <a:rPr lang="ko-KR" altLang="en-US" sz="1200" spc="-10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개임</a:t>
            </a:r>
            <a:endParaRPr lang="ko-KR" altLang="en-US" sz="1200" spc="-100" dirty="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81A14F-86AF-6749-8019-EC6777050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710196"/>
              </p:ext>
            </p:extLst>
          </p:nvPr>
        </p:nvGraphicFramePr>
        <p:xfrm>
          <a:off x="552958" y="2800254"/>
          <a:ext cx="3441192" cy="2956560"/>
        </p:xfrm>
        <a:graphic>
          <a:graphicData uri="http://schemas.openxmlformats.org/drawingml/2006/table">
            <a:tbl>
              <a:tblPr/>
              <a:tblGrid>
                <a:gridCol w="1612392">
                  <a:extLst>
                    <a:ext uri="{9D8B030D-6E8A-4147-A177-3AD203B41FA5}">
                      <a16:colId xmlns:a16="http://schemas.microsoft.com/office/drawing/2014/main" val="25450478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812136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01121489"/>
                    </a:ext>
                  </a:extLst>
                </a:gridCol>
              </a:tblGrid>
              <a:tr h="219804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에너지원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관제점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개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022189"/>
                  </a:ext>
                </a:extLst>
              </a:tr>
              <a:tr h="2198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에너지경계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측정 대상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05812"/>
                  </a:ext>
                </a:extLst>
              </a:tr>
              <a:tr h="206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전력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인입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98343"/>
                  </a:ext>
                </a:extLst>
              </a:tr>
              <a:tr h="206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LNG(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인입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666122"/>
                  </a:ext>
                </a:extLst>
              </a:tr>
              <a:tr h="206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전력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(380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V) –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유틸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838724"/>
                  </a:ext>
                </a:extLst>
              </a:tr>
              <a:tr h="206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전력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(380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V) –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공정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448562"/>
                  </a:ext>
                </a:extLst>
              </a:tr>
              <a:tr h="206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전력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(380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V) –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사무동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418709"/>
                  </a:ext>
                </a:extLst>
              </a:tr>
              <a:tr h="206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에어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657813"/>
                  </a:ext>
                </a:extLst>
              </a:tr>
              <a:tr h="206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냉수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유량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)–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공정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689039"/>
                  </a:ext>
                </a:extLst>
              </a:tr>
              <a:tr h="206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냉수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유량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)–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사무동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538947"/>
                  </a:ext>
                </a:extLst>
              </a:tr>
              <a:tr h="206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스팀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유량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893983"/>
                  </a:ext>
                </a:extLst>
              </a:tr>
              <a:tr h="206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합계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23341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6264155-291C-9E73-0835-F04D6D917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71" y="2921880"/>
            <a:ext cx="6777459" cy="3049488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13FA9C1-4CA6-C77A-134B-B12398FEE265}"/>
              </a:ext>
            </a:extLst>
          </p:cNvPr>
          <p:cNvSpPr/>
          <p:nvPr/>
        </p:nvSpPr>
        <p:spPr>
          <a:xfrm rot="5400000">
            <a:off x="3794063" y="3727515"/>
            <a:ext cx="1641477" cy="288804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9" name="Google Shape;74;p4">
            <a:extLst>
              <a:ext uri="{FF2B5EF4-FFF2-40B4-BE49-F238E27FC236}">
                <a16:creationId xmlns:a16="http://schemas.microsoft.com/office/drawing/2014/main" id="{96D11E5B-6716-81C1-1032-AEF377E31BD7}"/>
              </a:ext>
            </a:extLst>
          </p:cNvPr>
          <p:cNvSpPr txBox="1"/>
          <p:nvPr/>
        </p:nvSpPr>
        <p:spPr>
          <a:xfrm>
            <a:off x="412647" y="843152"/>
            <a:ext cx="11897477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/>
              <a:t>에너지 경계와 측정대상 포인트를 실사를 통해 산정하고</a:t>
            </a:r>
            <a:r>
              <a:rPr lang="en-US" altLang="ko-KR" sz="1800" b="1"/>
              <a:t>, </a:t>
            </a:r>
            <a:r>
              <a:rPr lang="ko-KR" altLang="en-US" sz="1800" b="1"/>
              <a:t>최적의 신규 계측 인프라 포인트 및 기기선정을 함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334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5BAD707C-44EE-15CB-B740-3C71159F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C96A1529-880E-F84B-6275-812FCAE49A18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B8C506D5-F2F5-866C-7553-7162E6B97033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현황분석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에너지효율 진단분석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A66ECB5-C25C-579F-63EA-12EF10FD5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119959"/>
              </p:ext>
            </p:extLst>
          </p:nvPr>
        </p:nvGraphicFramePr>
        <p:xfrm>
          <a:off x="829699" y="2848102"/>
          <a:ext cx="4438452" cy="2896938"/>
        </p:xfrm>
        <a:graphic>
          <a:graphicData uri="http://schemas.openxmlformats.org/drawingml/2006/table">
            <a:tbl>
              <a:tblPr/>
              <a:tblGrid>
                <a:gridCol w="739742">
                  <a:extLst>
                    <a:ext uri="{9D8B030D-6E8A-4147-A177-3AD203B41FA5}">
                      <a16:colId xmlns:a16="http://schemas.microsoft.com/office/drawing/2014/main" val="3887837213"/>
                    </a:ext>
                  </a:extLst>
                </a:gridCol>
                <a:gridCol w="739742">
                  <a:extLst>
                    <a:ext uri="{9D8B030D-6E8A-4147-A177-3AD203B41FA5}">
                      <a16:colId xmlns:a16="http://schemas.microsoft.com/office/drawing/2014/main" val="291726622"/>
                    </a:ext>
                  </a:extLst>
                </a:gridCol>
                <a:gridCol w="739742">
                  <a:extLst>
                    <a:ext uri="{9D8B030D-6E8A-4147-A177-3AD203B41FA5}">
                      <a16:colId xmlns:a16="http://schemas.microsoft.com/office/drawing/2014/main" val="4004600898"/>
                    </a:ext>
                  </a:extLst>
                </a:gridCol>
                <a:gridCol w="739742">
                  <a:extLst>
                    <a:ext uri="{9D8B030D-6E8A-4147-A177-3AD203B41FA5}">
                      <a16:colId xmlns:a16="http://schemas.microsoft.com/office/drawing/2014/main" val="375273802"/>
                    </a:ext>
                  </a:extLst>
                </a:gridCol>
                <a:gridCol w="739742">
                  <a:extLst>
                    <a:ext uri="{9D8B030D-6E8A-4147-A177-3AD203B41FA5}">
                      <a16:colId xmlns:a16="http://schemas.microsoft.com/office/drawing/2014/main" val="3741279957"/>
                    </a:ext>
                  </a:extLst>
                </a:gridCol>
                <a:gridCol w="739742">
                  <a:extLst>
                    <a:ext uri="{9D8B030D-6E8A-4147-A177-3AD203B41FA5}">
                      <a16:colId xmlns:a16="http://schemas.microsoft.com/office/drawing/2014/main" val="3895770160"/>
                    </a:ext>
                  </a:extLst>
                </a:gridCol>
              </a:tblGrid>
              <a:tr h="287959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180965"/>
                  </a:ext>
                </a:extLst>
              </a:tr>
              <a:tr h="28795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소비량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소비량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소비량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221365"/>
                  </a:ext>
                </a:extLst>
              </a:tr>
              <a:tr h="287959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전력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MWh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5,544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20873"/>
                  </a:ext>
                </a:extLst>
              </a:tr>
              <a:tr h="28795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1,162.63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1,269.58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1,397.59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055533"/>
                  </a:ext>
                </a:extLst>
              </a:tr>
              <a:tr h="28795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도시가스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</a:t>
                      </a: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017308"/>
                  </a:ext>
                </a:extLst>
              </a:tr>
              <a:tr h="2879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경유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22,886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514241"/>
                  </a:ext>
                </a:extLst>
              </a:tr>
              <a:tr h="2879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휘발유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526486"/>
                  </a:ext>
                </a:extLst>
              </a:tr>
              <a:tr h="2879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337.29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311.81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336.15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109419"/>
                  </a:ext>
                </a:extLst>
              </a:tr>
              <a:tr h="28795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1,499.92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1,581.39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1,733.74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72000" marR="7200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692485"/>
                  </a:ext>
                </a:extLst>
              </a:tr>
            </a:tbl>
          </a:graphicData>
        </a:graphic>
      </p:graphicFrame>
      <p:pic>
        <p:nvPicPr>
          <p:cNvPr id="16" name="Picture 1">
            <a:extLst>
              <a:ext uri="{FF2B5EF4-FFF2-40B4-BE49-F238E27FC236}">
                <a16:creationId xmlns:a16="http://schemas.microsoft.com/office/drawing/2014/main" id="{31A9401C-1DA7-9FF3-DE80-BF1E0C90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17" y="2734313"/>
            <a:ext cx="5156343" cy="30107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FB1FF3-5469-6333-B90E-2302F7544228}"/>
              </a:ext>
            </a:extLst>
          </p:cNvPr>
          <p:cNvSpPr txBox="1"/>
          <p:nvPr/>
        </p:nvSpPr>
        <p:spPr>
          <a:xfrm>
            <a:off x="1754282" y="1654358"/>
            <a:ext cx="258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연간 에너지 소비량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4D720-3EF4-51FD-EA2A-DA25FBA7638F}"/>
              </a:ext>
            </a:extLst>
          </p:cNvPr>
          <p:cNvSpPr txBox="1"/>
          <p:nvPr/>
        </p:nvSpPr>
        <p:spPr>
          <a:xfrm>
            <a:off x="7730245" y="1654357"/>
            <a:ext cx="258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월별 에너지 소비량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471DA2-C8BE-0228-F288-72009A70F94C}"/>
              </a:ext>
            </a:extLst>
          </p:cNvPr>
          <p:cNvSpPr txBox="1"/>
          <p:nvPr/>
        </p:nvSpPr>
        <p:spPr>
          <a:xfrm>
            <a:off x="757117" y="2090852"/>
            <a:ext cx="4691183" cy="545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전력은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2021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년부터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2023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년까지 연평균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10%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사용량이 증가함</a:t>
            </a:r>
          </a:p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도시가스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(LNG)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경우 같은 기간 연평균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3%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사용량이 감소함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63EAC8-DBC7-3F93-086B-A4131B2FC34C}"/>
              </a:ext>
            </a:extLst>
          </p:cNvPr>
          <p:cNvSpPr/>
          <p:nvPr/>
        </p:nvSpPr>
        <p:spPr>
          <a:xfrm>
            <a:off x="2296725" y="3488427"/>
            <a:ext cx="2971426" cy="327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</a:t>
            </a:r>
            <a:endParaRPr lang="ko-KR" altLang="en-US" sz="105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B40691-A1F9-81BC-0D97-1BD48AA78071}"/>
              </a:ext>
            </a:extLst>
          </p:cNvPr>
          <p:cNvSpPr/>
          <p:nvPr/>
        </p:nvSpPr>
        <p:spPr>
          <a:xfrm>
            <a:off x="2296725" y="4133404"/>
            <a:ext cx="2971426" cy="327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d</a:t>
            </a:r>
            <a:endParaRPr lang="ko-KR" altLang="en-US" sz="105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DF90CA-9E1E-B1E4-F193-2A52194740B4}"/>
              </a:ext>
            </a:extLst>
          </p:cNvPr>
          <p:cNvSpPr txBox="1"/>
          <p:nvPr/>
        </p:nvSpPr>
        <p:spPr>
          <a:xfrm>
            <a:off x="6446717" y="2090851"/>
            <a:ext cx="4988166" cy="545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전력은 하절기와 동절기의 냉난방 수요 등 계절적 요인이 작용하지 않음</a:t>
            </a:r>
          </a:p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도시가스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(LNG)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월별 소비량의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계절적 요인은 없음</a:t>
            </a:r>
          </a:p>
        </p:txBody>
      </p:sp>
    </p:spTree>
    <p:extLst>
      <p:ext uri="{BB962C8B-B14F-4D97-AF65-F5344CB8AC3E}">
        <p14:creationId xmlns:p14="http://schemas.microsoft.com/office/powerpoint/2010/main" val="3772664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8FC57FFD-962E-6C3B-DB62-0ADC34C3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E2C058AB-91F3-AE93-63C1-3FA8709EB270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EE551823-72B8-0B76-B5FD-752915E73F97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현황분석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에너지효율 진단분석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3F857-7489-1FC4-DDCE-2964093948C2}"/>
              </a:ext>
            </a:extLst>
          </p:cNvPr>
          <p:cNvSpPr txBox="1"/>
          <p:nvPr/>
        </p:nvSpPr>
        <p:spPr>
          <a:xfrm>
            <a:off x="827350" y="1654358"/>
            <a:ext cx="444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제품생산량 </a:t>
            </a:r>
            <a:r>
              <a:rPr kumimoji="0" lang="en-US" altLang="ko-KR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원자재 투입량</a:t>
            </a:r>
            <a:r>
              <a:rPr kumimoji="0" lang="en-US" altLang="ko-KR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대비 에너지 사용량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AC7A1-0E24-5FDB-1C32-45838A22FBBF}"/>
              </a:ext>
            </a:extLst>
          </p:cNvPr>
          <p:cNvSpPr txBox="1"/>
          <p:nvPr/>
        </p:nvSpPr>
        <p:spPr>
          <a:xfrm>
            <a:off x="7730245" y="1654357"/>
            <a:ext cx="258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에너지원단위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B4978-F4B6-A39D-8596-534CD7779769}"/>
              </a:ext>
            </a:extLst>
          </p:cNvPr>
          <p:cNvSpPr txBox="1"/>
          <p:nvPr/>
        </p:nvSpPr>
        <p:spPr>
          <a:xfrm>
            <a:off x="3608115" y="2428608"/>
            <a:ext cx="2233885" cy="126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2023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7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월의 경우 생산 대비 전력 사용량이 상대적으로 비례하지 않음</a:t>
            </a:r>
          </a:p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해당 기간의 상황 분석을 통한 원인 규명 필요함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59E3A-E990-9D8C-E0E0-755EE6FF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70"/>
          <a:stretch/>
        </p:blipFill>
        <p:spPr>
          <a:xfrm>
            <a:off x="475271" y="4679949"/>
            <a:ext cx="3069677" cy="156210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86B35-906E-44A7-1A6C-87D2136AA2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630"/>
          <a:stretch/>
        </p:blipFill>
        <p:spPr>
          <a:xfrm>
            <a:off x="475273" y="2425699"/>
            <a:ext cx="3069676" cy="17027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231705-BE87-78BB-6E62-BA15027D5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00" y="2494648"/>
            <a:ext cx="2470150" cy="163137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82532255-2CC0-111F-0B7D-D73310E70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900" y="4691691"/>
            <a:ext cx="2470150" cy="15503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6F0E30-B47E-88A1-3EF3-D4A78DF1BE6C}"/>
              </a:ext>
            </a:extLst>
          </p:cNvPr>
          <p:cNvSpPr txBox="1"/>
          <p:nvPr/>
        </p:nvSpPr>
        <p:spPr>
          <a:xfrm>
            <a:off x="1244600" y="2233037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/>
              <a:t>전력 </a:t>
            </a:r>
            <a:r>
              <a:rPr lang="en-US" altLang="ko-KR" sz="1100" dirty="0"/>
              <a:t>(2023</a:t>
            </a:r>
            <a:r>
              <a:rPr lang="ko-KR" altLang="en-US" sz="1100" dirty="0"/>
              <a:t>년</a:t>
            </a:r>
            <a:r>
              <a:rPr lang="en-US" altLang="ko-KR" sz="1100" dirty="0"/>
              <a:t>) &gt;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D8AA-0F98-A444-2C7F-A75B289717F6}"/>
              </a:ext>
            </a:extLst>
          </p:cNvPr>
          <p:cNvSpPr txBox="1"/>
          <p:nvPr/>
        </p:nvSpPr>
        <p:spPr>
          <a:xfrm>
            <a:off x="1262194" y="4418339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 LNG</a:t>
            </a:r>
            <a:r>
              <a:rPr lang="ko-KR" altLang="en-US" sz="1100" dirty="0"/>
              <a:t> </a:t>
            </a:r>
            <a:r>
              <a:rPr lang="en-US" altLang="ko-KR" sz="1100" dirty="0"/>
              <a:t>(2023</a:t>
            </a:r>
            <a:r>
              <a:rPr lang="ko-KR" altLang="en-US" sz="1100" dirty="0"/>
              <a:t>년</a:t>
            </a:r>
            <a:r>
              <a:rPr lang="en-US" altLang="ko-KR" sz="1100" dirty="0"/>
              <a:t>) &gt;</a:t>
            </a:r>
            <a:endParaRPr lang="ko-KR" altLang="en-US" sz="11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059F3A-5239-A0CE-DC3C-C28ED9695E4B}"/>
              </a:ext>
            </a:extLst>
          </p:cNvPr>
          <p:cNvSpPr/>
          <p:nvPr/>
        </p:nvSpPr>
        <p:spPr>
          <a:xfrm>
            <a:off x="841572" y="2663494"/>
            <a:ext cx="260350" cy="261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6922CC-5281-970F-4638-DBD500D82A88}"/>
              </a:ext>
            </a:extLst>
          </p:cNvPr>
          <p:cNvSpPr/>
          <p:nvPr/>
        </p:nvSpPr>
        <p:spPr>
          <a:xfrm>
            <a:off x="1951960" y="2626709"/>
            <a:ext cx="260350" cy="261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DF3C03-BC5B-5F2E-0B71-7CA845709237}"/>
              </a:ext>
            </a:extLst>
          </p:cNvPr>
          <p:cNvSpPr/>
          <p:nvPr/>
        </p:nvSpPr>
        <p:spPr>
          <a:xfrm>
            <a:off x="2186282" y="4941559"/>
            <a:ext cx="260350" cy="261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BD1A656-0A1D-9A6E-4F1A-6EA0DF2DC51A}"/>
              </a:ext>
            </a:extLst>
          </p:cNvPr>
          <p:cNvSpPr/>
          <p:nvPr/>
        </p:nvSpPr>
        <p:spPr>
          <a:xfrm>
            <a:off x="2847896" y="4859009"/>
            <a:ext cx="260350" cy="261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D8915F0-7671-CBD1-5B1A-CDF651FBED3C}"/>
              </a:ext>
            </a:extLst>
          </p:cNvPr>
          <p:cNvCxnSpPr>
            <a:cxnSpLocks/>
          </p:cNvCxnSpPr>
          <p:nvPr/>
        </p:nvCxnSpPr>
        <p:spPr>
          <a:xfrm>
            <a:off x="682959" y="5002514"/>
            <a:ext cx="248569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DA7128E-F823-B5CF-CD51-E7C0A2621BC9}"/>
              </a:ext>
            </a:extLst>
          </p:cNvPr>
          <p:cNvCxnSpPr>
            <a:cxnSpLocks/>
          </p:cNvCxnSpPr>
          <p:nvPr/>
        </p:nvCxnSpPr>
        <p:spPr>
          <a:xfrm>
            <a:off x="670327" y="2762578"/>
            <a:ext cx="248569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3DE008-DC48-8B65-E2CB-11380E9791A2}"/>
              </a:ext>
            </a:extLst>
          </p:cNvPr>
          <p:cNvSpPr txBox="1"/>
          <p:nvPr/>
        </p:nvSpPr>
        <p:spPr>
          <a:xfrm>
            <a:off x="3608114" y="4859009"/>
            <a:ext cx="2233885" cy="126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2023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11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월의 경우 생산 대비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LNG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사용량이 상대적으로 비례하지 않음</a:t>
            </a:r>
          </a:p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해당 기간의 상황 분석을 통한 원인 규명 필요함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D79614-8099-F1A0-D2E3-835B3931FCF9}"/>
              </a:ext>
            </a:extLst>
          </p:cNvPr>
          <p:cNvSpPr txBox="1"/>
          <p:nvPr/>
        </p:nvSpPr>
        <p:spPr>
          <a:xfrm>
            <a:off x="7281003" y="2233037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/>
              <a:t>전력 </a:t>
            </a:r>
            <a:r>
              <a:rPr lang="en-US" altLang="ko-KR" sz="1100" dirty="0"/>
              <a:t>(2023</a:t>
            </a:r>
            <a:r>
              <a:rPr lang="ko-KR" altLang="en-US" sz="1100" dirty="0"/>
              <a:t>년</a:t>
            </a:r>
            <a:r>
              <a:rPr lang="en-US" altLang="ko-KR" sz="1100" dirty="0"/>
              <a:t>) &gt;</a:t>
            </a:r>
            <a:endParaRPr lang="ko-KR" alt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6E9099-D4D8-BE7A-D607-B1525578EBC5}"/>
              </a:ext>
            </a:extLst>
          </p:cNvPr>
          <p:cNvSpPr txBox="1"/>
          <p:nvPr/>
        </p:nvSpPr>
        <p:spPr>
          <a:xfrm>
            <a:off x="7276996" y="4418339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 LNG</a:t>
            </a:r>
            <a:r>
              <a:rPr lang="ko-KR" altLang="en-US" sz="1100" dirty="0"/>
              <a:t> </a:t>
            </a:r>
            <a:r>
              <a:rPr lang="en-US" altLang="ko-KR" sz="1100" dirty="0"/>
              <a:t>(2023</a:t>
            </a:r>
            <a:r>
              <a:rPr lang="ko-KR" altLang="en-US" sz="1100" dirty="0"/>
              <a:t>년</a:t>
            </a:r>
            <a:r>
              <a:rPr lang="en-US" altLang="ko-KR" sz="1100" dirty="0"/>
              <a:t>) &gt;</a:t>
            </a:r>
            <a:endParaRPr lang="ko-KR" alt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825791-3D2C-3E0E-0D1F-A5AFC656CC4C}"/>
              </a:ext>
            </a:extLst>
          </p:cNvPr>
          <p:cNvSpPr txBox="1"/>
          <p:nvPr/>
        </p:nvSpPr>
        <p:spPr>
          <a:xfrm>
            <a:off x="9262898" y="2428608"/>
            <a:ext cx="2446990" cy="1026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2023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월은 연간 최대 전력을 사용하였으나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원단위는 상위권임</a:t>
            </a:r>
          </a:p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2023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월은 연간 최소 전력을 사용하였으나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원단위는 최하위임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1C11B-A7C4-8B38-E635-9B2C7A79355D}"/>
              </a:ext>
            </a:extLst>
          </p:cNvPr>
          <p:cNvSpPr txBox="1"/>
          <p:nvPr/>
        </p:nvSpPr>
        <p:spPr>
          <a:xfrm>
            <a:off x="9262896" y="4859009"/>
            <a:ext cx="2446989" cy="1026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2023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월은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LNG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사용량이 높은데 비해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원단위는 상위권임</a:t>
            </a:r>
          </a:p>
          <a:p>
            <a:pPr marL="171450" indent="-171450" algn="just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2023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월은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LNG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사용량이 낮은데 비해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원단위는 최하위임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A85572C-7E18-2255-7654-0D4C090D9CC7}"/>
              </a:ext>
            </a:extLst>
          </p:cNvPr>
          <p:cNvSpPr/>
          <p:nvPr/>
        </p:nvSpPr>
        <p:spPr>
          <a:xfrm>
            <a:off x="7203346" y="2859882"/>
            <a:ext cx="260351" cy="3773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9172BB7-F23D-397D-7D4C-2648E04A6E8B}"/>
              </a:ext>
            </a:extLst>
          </p:cNvPr>
          <p:cNvSpPr/>
          <p:nvPr/>
        </p:nvSpPr>
        <p:spPr>
          <a:xfrm>
            <a:off x="8757448" y="2736218"/>
            <a:ext cx="260350" cy="4260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9F46D7-6E52-0AAB-6B32-6C2C744603FC}"/>
              </a:ext>
            </a:extLst>
          </p:cNvPr>
          <p:cNvSpPr/>
          <p:nvPr/>
        </p:nvSpPr>
        <p:spPr>
          <a:xfrm>
            <a:off x="7194549" y="5031242"/>
            <a:ext cx="260351" cy="3773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6C103DC-E57E-997B-451A-D125888C0F07}"/>
              </a:ext>
            </a:extLst>
          </p:cNvPr>
          <p:cNvSpPr/>
          <p:nvPr/>
        </p:nvSpPr>
        <p:spPr>
          <a:xfrm>
            <a:off x="8748651" y="4907578"/>
            <a:ext cx="260350" cy="4260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019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7016851F-487B-4DBA-DCE1-3D50343E2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4F84940B-DCC5-70A3-1D47-BD219865752E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5247302A-D0E7-6002-D7B6-33A96FC183BC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현황분석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에너지효율 진단분석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17F72-079E-7C41-2329-8554090ABB1C}"/>
              </a:ext>
            </a:extLst>
          </p:cNvPr>
          <p:cNvSpPr txBox="1"/>
          <p:nvPr/>
        </p:nvSpPr>
        <p:spPr>
          <a:xfrm>
            <a:off x="1872469" y="1623315"/>
            <a:ext cx="444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유틸리티 </a:t>
            </a:r>
            <a:r>
              <a:rPr kumimoji="0" lang="en-US" altLang="ko-KR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공기압축기</a:t>
            </a:r>
            <a:r>
              <a:rPr kumimoji="0" lang="en-US" altLang="ko-KR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lang="ko-KR" altLang="en-US" b="1" u="sng" kern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운전 </a:t>
            </a: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2A25FD-0041-B545-34D8-9CABD8C1C74F}"/>
              </a:ext>
            </a:extLst>
          </p:cNvPr>
          <p:cNvSpPr txBox="1"/>
          <p:nvPr/>
        </p:nvSpPr>
        <p:spPr>
          <a:xfrm>
            <a:off x="8351740" y="1623315"/>
            <a:ext cx="258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sng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시사점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91EF9D8-E6A8-E22D-71EE-8A46EB77B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22269"/>
              </p:ext>
            </p:extLst>
          </p:nvPr>
        </p:nvGraphicFramePr>
        <p:xfrm>
          <a:off x="641730" y="2207638"/>
          <a:ext cx="6622673" cy="3481960"/>
        </p:xfrm>
        <a:graphic>
          <a:graphicData uri="http://schemas.openxmlformats.org/drawingml/2006/table">
            <a:tbl>
              <a:tblPr/>
              <a:tblGrid>
                <a:gridCol w="1033497">
                  <a:extLst>
                    <a:ext uri="{9D8B030D-6E8A-4147-A177-3AD203B41FA5}">
                      <a16:colId xmlns:a16="http://schemas.microsoft.com/office/drawing/2014/main" val="3968259237"/>
                    </a:ext>
                  </a:extLst>
                </a:gridCol>
                <a:gridCol w="898529">
                  <a:extLst>
                    <a:ext uri="{9D8B030D-6E8A-4147-A177-3AD203B41FA5}">
                      <a16:colId xmlns:a16="http://schemas.microsoft.com/office/drawing/2014/main" val="275050295"/>
                    </a:ext>
                  </a:extLst>
                </a:gridCol>
                <a:gridCol w="898529">
                  <a:extLst>
                    <a:ext uri="{9D8B030D-6E8A-4147-A177-3AD203B41FA5}">
                      <a16:colId xmlns:a16="http://schemas.microsoft.com/office/drawing/2014/main" val="3932882409"/>
                    </a:ext>
                  </a:extLst>
                </a:gridCol>
                <a:gridCol w="898529">
                  <a:extLst>
                    <a:ext uri="{9D8B030D-6E8A-4147-A177-3AD203B41FA5}">
                      <a16:colId xmlns:a16="http://schemas.microsoft.com/office/drawing/2014/main" val="1978373775"/>
                    </a:ext>
                  </a:extLst>
                </a:gridCol>
                <a:gridCol w="898529">
                  <a:extLst>
                    <a:ext uri="{9D8B030D-6E8A-4147-A177-3AD203B41FA5}">
                      <a16:colId xmlns:a16="http://schemas.microsoft.com/office/drawing/2014/main" val="3803177165"/>
                    </a:ext>
                  </a:extLst>
                </a:gridCol>
                <a:gridCol w="898529">
                  <a:extLst>
                    <a:ext uri="{9D8B030D-6E8A-4147-A177-3AD203B41FA5}">
                      <a16:colId xmlns:a16="http://schemas.microsoft.com/office/drawing/2014/main" val="2491888517"/>
                    </a:ext>
                  </a:extLst>
                </a:gridCol>
                <a:gridCol w="1096531">
                  <a:extLst>
                    <a:ext uri="{9D8B030D-6E8A-4147-A177-3AD203B41FA5}">
                      <a16:colId xmlns:a16="http://schemas.microsoft.com/office/drawing/2014/main" val="1631060645"/>
                    </a:ext>
                  </a:extLst>
                </a:gridCol>
              </a:tblGrid>
              <a:tr h="366526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압출동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가공동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383753"/>
                  </a:ext>
                </a:extLst>
              </a:tr>
              <a:tr h="366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호기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호기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호기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호기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호기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11264"/>
                  </a:ext>
                </a:extLst>
              </a:tr>
              <a:tr h="6719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용량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50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마력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50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마력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50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마력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100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마력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인버터형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100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마력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인버터형 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상대적 부족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747878"/>
                  </a:ext>
                </a:extLst>
              </a:tr>
              <a:tr h="6719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가동현황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무부하반복</a:t>
                      </a:r>
                      <a:endParaRPr lang="ko-KR" altLang="en-US" sz="1100" b="1" kern="0" spc="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무부하반복</a:t>
                      </a:r>
                      <a:endParaRPr lang="ko-KR" altLang="en-US" sz="1100" b="1" kern="0" spc="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무부하반복</a:t>
                      </a:r>
                      <a:endParaRPr lang="ko-KR" altLang="en-US" sz="1100" b="1" kern="0" spc="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보충 가동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부분적 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무부하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압출동 무부하손실 심각함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685230"/>
                  </a:ext>
                </a:extLst>
              </a:tr>
              <a:tr h="366526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부하율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총 가동시간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부하운전시간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55 %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54 %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54 %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100 %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89 %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487"/>
                  </a:ext>
                </a:extLst>
              </a:tr>
              <a:tr h="671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50137 hr/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27694 hr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54664 hr/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29270 hr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76951 hr/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41294 hr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20 ~60HP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가동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25474 </a:t>
                      </a: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hr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/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22630 </a:t>
                      </a:r>
                      <a:r>
                        <a:rPr 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hr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59017"/>
                  </a:ext>
                </a:extLst>
              </a:tr>
              <a:tr h="366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ko-KR" altLang="en-US" sz="1100" b="1" kern="0" spc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평균 </a:t>
                      </a:r>
                      <a:r>
                        <a:rPr lang="en-US" altLang="ko-KR" sz="1100" b="1" kern="0" spc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54 % </a:t>
                      </a:r>
                      <a:r>
                        <a:rPr lang="ko-KR" altLang="en-US" sz="1100" b="1" kern="0" spc="0" dirty="0" err="1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부하율</a:t>
                      </a:r>
                      <a:endParaRPr lang="ko-KR" altLang="en-US" sz="1100" b="1" kern="0" spc="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15713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5022949-A6FF-6F74-B72F-445470BFC621}"/>
              </a:ext>
            </a:extLst>
          </p:cNvPr>
          <p:cNvSpPr txBox="1"/>
          <p:nvPr/>
        </p:nvSpPr>
        <p:spPr>
          <a:xfrm>
            <a:off x="7532567" y="2287701"/>
            <a:ext cx="4227633" cy="1026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공기압축기는 </a:t>
            </a: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압출동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50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마력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가공동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100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마력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기로 구성</a:t>
            </a:r>
          </a:p>
          <a:p>
            <a:pPr marL="171450" indent="-171450" fontAlgn="base" latinLnBrk="1">
              <a:lnSpc>
                <a:spcPct val="130000"/>
              </a:lnSpc>
              <a:buClrTx/>
              <a:buFont typeface="Wingdings" panose="05000000000000000000" pitchFamily="2" charset="2"/>
              <a:buChar char="§"/>
              <a:tabLst>
                <a:tab pos="615950" algn="l"/>
              </a:tabLst>
              <a:defRPr/>
            </a:pP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압출동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공압기는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무부하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운전에 의한 전력 손실이 큼</a:t>
            </a:r>
            <a:b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평균 </a:t>
            </a: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부하율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54% </a:t>
            </a:r>
            <a:b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46%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압축공기 생산 없이 공회전에 의한 전력 낭비 상태임</a:t>
            </a:r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E94E22D4-8D5B-FE80-9B60-35B76D93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736" y="3448050"/>
            <a:ext cx="2932961" cy="226784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Google Shape;74;p4">
            <a:extLst>
              <a:ext uri="{FF2B5EF4-FFF2-40B4-BE49-F238E27FC236}">
                <a16:creationId xmlns:a16="http://schemas.microsoft.com/office/drawing/2014/main" id="{C78AA0DF-0567-B688-EC56-2704D722DFAB}"/>
              </a:ext>
            </a:extLst>
          </p:cNvPr>
          <p:cNvSpPr txBox="1"/>
          <p:nvPr/>
        </p:nvSpPr>
        <p:spPr>
          <a:xfrm>
            <a:off x="412647" y="843152"/>
            <a:ext cx="11897477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/>
              <a:t>무부하 운전으로 인한 전력손실은 개선활동만으로도 비용절감이 가능함 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286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/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분석결과 및 인사이트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E676AE3-BEB3-E457-5452-88A5BFCB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67633"/>
              </p:ext>
            </p:extLst>
          </p:nvPr>
        </p:nvGraphicFramePr>
        <p:xfrm>
          <a:off x="902453" y="1919786"/>
          <a:ext cx="10616447" cy="4405835"/>
        </p:xfrm>
        <a:graphic>
          <a:graphicData uri="http://schemas.openxmlformats.org/drawingml/2006/table">
            <a:tbl>
              <a:tblPr/>
              <a:tblGrid>
                <a:gridCol w="899603">
                  <a:extLst>
                    <a:ext uri="{9D8B030D-6E8A-4147-A177-3AD203B41FA5}">
                      <a16:colId xmlns:a16="http://schemas.microsoft.com/office/drawing/2014/main" val="3617391871"/>
                    </a:ext>
                  </a:extLst>
                </a:gridCol>
                <a:gridCol w="1214073">
                  <a:extLst>
                    <a:ext uri="{9D8B030D-6E8A-4147-A177-3AD203B41FA5}">
                      <a16:colId xmlns:a16="http://schemas.microsoft.com/office/drawing/2014/main" val="1042624904"/>
                    </a:ext>
                  </a:extLst>
                </a:gridCol>
                <a:gridCol w="708146">
                  <a:extLst>
                    <a:ext uri="{9D8B030D-6E8A-4147-A177-3AD203B41FA5}">
                      <a16:colId xmlns:a16="http://schemas.microsoft.com/office/drawing/2014/main" val="1118851819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535582217"/>
                    </a:ext>
                  </a:extLst>
                </a:gridCol>
                <a:gridCol w="1261246">
                  <a:extLst>
                    <a:ext uri="{9D8B030D-6E8A-4147-A177-3AD203B41FA5}">
                      <a16:colId xmlns:a16="http://schemas.microsoft.com/office/drawing/2014/main" val="4293578705"/>
                    </a:ext>
                  </a:extLst>
                </a:gridCol>
                <a:gridCol w="1422934">
                  <a:extLst>
                    <a:ext uri="{9D8B030D-6E8A-4147-A177-3AD203B41FA5}">
                      <a16:colId xmlns:a16="http://schemas.microsoft.com/office/drawing/2014/main" val="2611551154"/>
                    </a:ext>
                  </a:extLst>
                </a:gridCol>
                <a:gridCol w="1397646">
                  <a:extLst>
                    <a:ext uri="{9D8B030D-6E8A-4147-A177-3AD203B41FA5}">
                      <a16:colId xmlns:a16="http://schemas.microsoft.com/office/drawing/2014/main" val="4032123362"/>
                    </a:ext>
                  </a:extLst>
                </a:gridCol>
                <a:gridCol w="1165460">
                  <a:extLst>
                    <a:ext uri="{9D8B030D-6E8A-4147-A177-3AD203B41FA5}">
                      <a16:colId xmlns:a16="http://schemas.microsoft.com/office/drawing/2014/main" val="2389408364"/>
                    </a:ext>
                  </a:extLst>
                </a:gridCol>
                <a:gridCol w="1394814">
                  <a:extLst>
                    <a:ext uri="{9D8B030D-6E8A-4147-A177-3AD203B41FA5}">
                      <a16:colId xmlns:a16="http://schemas.microsoft.com/office/drawing/2014/main" val="3328852744"/>
                    </a:ext>
                  </a:extLst>
                </a:gridCol>
              </a:tblGrid>
              <a:tr h="3223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구 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AS-IS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생산량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/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(t)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TO-BE(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예상 개선효과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비용감축효과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백만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예상투자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백만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개선방식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35198"/>
                  </a:ext>
                </a:extLst>
              </a:tr>
              <a:tr h="474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탄소배출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(tCO2_eq/t)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직접배출량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(LNG)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0.118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5,000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Min.(10%)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0.566/6,360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32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컨설팅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(30)</a:t>
                      </a: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인증비용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(10)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수출품목 직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,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간접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배출량 계산분리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672882"/>
                  </a:ext>
                </a:extLst>
              </a:tr>
              <a:tr h="45133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간접배출량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전력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0.511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Max.(30%)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0.429/19,409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C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97(①)</a:t>
                      </a:r>
                      <a:endParaRPr lang="ko-KR" altLang="en-US" sz="1200" b="1" kern="0" spc="0">
                        <a:solidFill>
                          <a:srgbClr val="C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760170"/>
                  </a:ext>
                </a:extLst>
              </a:tr>
              <a:tr h="47014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전력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(MWh)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AS-IS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전력사용량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/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(MWh)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TO-BE(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예상 개선효과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비용감축효과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백만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예상투자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개선방식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208329"/>
                  </a:ext>
                </a:extLst>
              </a:tr>
              <a:tr h="10750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전사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en-US" altLang="ko-KR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6,103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약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9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억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10%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C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90(②)</a:t>
                      </a:r>
                      <a:endParaRPr lang="ko-KR" altLang="en-US" sz="1200" b="1" kern="0" spc="0">
                        <a:solidFill>
                          <a:srgbClr val="C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통합관리시스템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(250)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계측기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(65)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유량계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(30)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고정부하 제거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381"/>
                  </a:ext>
                </a:extLst>
              </a:tr>
              <a:tr h="90611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유틸리티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공압기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en-US" altLang="ko-KR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5%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45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에너지효율기기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교체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(100)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공압기교체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인버터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누기개선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873785"/>
                  </a:ext>
                </a:extLst>
              </a:tr>
              <a:tr h="68044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공정설비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가공기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en-US" altLang="ko-KR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5%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45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절연장치 및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SW(200)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대기부하최소화</a:t>
                      </a:r>
                      <a:endParaRPr lang="en-US" altLang="ko-KR" sz="1200" b="1" kern="0" spc="0">
                        <a:solidFill>
                          <a:srgbClr val="000000"/>
                        </a:solidFill>
                        <a:effectLst/>
                        <a:latin typeface="Pretendard" panose="020B0600000101010101" charset="-127"/>
                        <a:ea typeface="Pretendard" panose="020B0600000101010101" charset="-127"/>
                        <a:cs typeface="Pretendard" panose="020B0600000101010101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Pretendard" panose="020B0600000101010101" charset="-127"/>
                          <a:ea typeface="Pretendard" panose="020B0600000101010101" charset="-127"/>
                          <a:cs typeface="Pretendard" panose="020B0600000101010101" charset="-127"/>
                        </a:rPr>
                        <a:t>비조업시간전원차단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716115"/>
                  </a:ext>
                </a:extLst>
              </a:tr>
            </a:tbl>
          </a:graphicData>
        </a:graphic>
      </p:graphicFrame>
      <p:sp>
        <p:nvSpPr>
          <p:cNvPr id="11" name="Google Shape;74;p4">
            <a:extLst>
              <a:ext uri="{FF2B5EF4-FFF2-40B4-BE49-F238E27FC236}">
                <a16:creationId xmlns:a16="http://schemas.microsoft.com/office/drawing/2014/main" id="{7C38D748-8811-7C8F-057D-32C49EAC9CBF}"/>
              </a:ext>
            </a:extLst>
          </p:cNvPr>
          <p:cNvSpPr txBox="1"/>
          <p:nvPr/>
        </p:nvSpPr>
        <p:spPr>
          <a:xfrm>
            <a:off x="552364" y="865408"/>
            <a:ext cx="11442051" cy="77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단계 개선방안 을 통해 탄소배출비용</a:t>
            </a:r>
            <a:r>
              <a:rPr lang="en-US" alt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수출제품限</a:t>
            </a:r>
            <a:r>
              <a:rPr lang="en-US" alt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은 약 </a:t>
            </a:r>
            <a:r>
              <a:rPr lang="en-US" alt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97</a:t>
            </a:r>
            <a:r>
              <a:rPr lang="ko-KR" alt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백만</a:t>
            </a:r>
            <a:r>
              <a:rPr lang="en-US" alt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에너지 최적화</a:t>
            </a:r>
            <a:r>
              <a:rPr lang="en-US" altLang="ko-KR" sz="1700" b="1"/>
              <a:t>(</a:t>
            </a:r>
            <a:r>
              <a:rPr lang="ko-KR" altLang="en-US" sz="1700" b="1"/>
              <a:t>전사</a:t>
            </a:r>
            <a:r>
              <a:rPr lang="en-US" altLang="ko-KR" sz="1700" b="1"/>
              <a:t>)</a:t>
            </a:r>
            <a:r>
              <a:rPr lang="ko-KR" alt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로는 약 </a:t>
            </a:r>
            <a:r>
              <a:rPr lang="en-US" alt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90</a:t>
            </a:r>
            <a:r>
              <a:rPr lang="ko-KR" alt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백만 등 약 </a:t>
            </a:r>
            <a:r>
              <a:rPr lang="en-US" alt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억</a:t>
            </a:r>
            <a:r>
              <a:rPr lang="en-US" alt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년의</a:t>
            </a:r>
            <a:endParaRPr lang="en-US" altLang="ko-KR"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020" marR="0" lvl="0" indent="-28702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비용절감 및 </a:t>
            </a:r>
            <a:r>
              <a:rPr lang="en-US" altLang="ko-KR" sz="17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CBAM</a:t>
            </a:r>
            <a:r>
              <a:rPr lang="ko-KR" altLang="en-US" sz="17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인증획득 효과</a:t>
            </a:r>
            <a:r>
              <a:rPr lang="ko-KR" alt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 예상되며</a:t>
            </a:r>
            <a:r>
              <a:rPr lang="en-US" alt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7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기본투자비는 </a:t>
            </a:r>
            <a:r>
              <a:rPr lang="en-US" altLang="ko-KR" sz="17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3.85</a:t>
            </a:r>
            <a:r>
              <a:rPr lang="ko-KR" altLang="en-US" sz="17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억원</a:t>
            </a:r>
            <a:r>
              <a:rPr lang="en-US" altLang="ko-KR" sz="17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7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투자회수는 약 </a:t>
            </a:r>
            <a:r>
              <a:rPr lang="en-US" altLang="ko-KR" sz="1700" b="1">
                <a:solidFill>
                  <a:srgbClr val="002060"/>
                </a:solidFill>
              </a:rPr>
              <a:t>2</a:t>
            </a:r>
            <a:r>
              <a:rPr lang="ko-KR" altLang="en-US" sz="17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년 </a:t>
            </a:r>
            <a:r>
              <a:rPr lang="ko-KR" alt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예상됨  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6DCB40-F1AC-A296-9FB0-73197B9CEE14}"/>
              </a:ext>
            </a:extLst>
          </p:cNvPr>
          <p:cNvSpPr/>
          <p:nvPr/>
        </p:nvSpPr>
        <p:spPr>
          <a:xfrm>
            <a:off x="4876800" y="2728658"/>
            <a:ext cx="4102100" cy="458365"/>
          </a:xfrm>
          <a:prstGeom prst="rect">
            <a:avLst/>
          </a:prstGeom>
          <a:solidFill>
            <a:srgbClr val="A50021">
              <a:alpha val="10196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751AE0-654A-BC50-4B47-BC2E64F21596}"/>
              </a:ext>
            </a:extLst>
          </p:cNvPr>
          <p:cNvSpPr/>
          <p:nvPr/>
        </p:nvSpPr>
        <p:spPr>
          <a:xfrm>
            <a:off x="4876800" y="3658277"/>
            <a:ext cx="4102100" cy="1066123"/>
          </a:xfrm>
          <a:prstGeom prst="rect">
            <a:avLst/>
          </a:prstGeom>
          <a:solidFill>
            <a:srgbClr val="A50021">
              <a:alpha val="10196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E9FE71-1E50-2365-D82D-3A082D6DADBE}"/>
              </a:ext>
            </a:extLst>
          </p:cNvPr>
          <p:cNvSpPr/>
          <p:nvPr/>
        </p:nvSpPr>
        <p:spPr>
          <a:xfrm>
            <a:off x="552364" y="1003324"/>
            <a:ext cx="1638386" cy="273026"/>
          </a:xfrm>
          <a:prstGeom prst="rect">
            <a:avLst/>
          </a:prstGeom>
          <a:solidFill>
            <a:srgbClr val="A50021">
              <a:alpha val="10196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862BB1-97BF-306C-3754-F753E22385C4}"/>
              </a:ext>
            </a:extLst>
          </p:cNvPr>
          <p:cNvSpPr/>
          <p:nvPr/>
        </p:nvSpPr>
        <p:spPr>
          <a:xfrm>
            <a:off x="9934891" y="1519676"/>
            <a:ext cx="1821399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u="sng" spc="-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u="sng" spc="-100">
                <a:solidFill>
                  <a:schemeClr val="tx1"/>
                </a:solidFill>
                <a:latin typeface="+mn-ea"/>
              </a:rPr>
              <a:t>유지</a:t>
            </a:r>
            <a:r>
              <a:rPr lang="en-US" altLang="ko-KR" sz="1100" b="1" u="sng" spc="-10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b="1" u="sng" spc="-100">
                <a:solidFill>
                  <a:schemeClr val="tx1"/>
                </a:solidFill>
                <a:latin typeface="+mn-ea"/>
              </a:rPr>
              <a:t>보수투자 별도</a:t>
            </a:r>
            <a:endParaRPr lang="ko-KR" altLang="en-US" sz="1100" b="1" u="sng" spc="-1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D3ED833B-DA8E-0561-4B31-49B39E9AA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>
            <a:extLst>
              <a:ext uri="{FF2B5EF4-FFF2-40B4-BE49-F238E27FC236}">
                <a16:creationId xmlns:a16="http://schemas.microsoft.com/office/drawing/2014/main" id="{FDE3914D-7EEB-22A7-7EAC-91C27BD3AA87}"/>
              </a:ext>
            </a:extLst>
          </p:cNvPr>
          <p:cNvSpPr txBox="1"/>
          <p:nvPr/>
        </p:nvSpPr>
        <p:spPr>
          <a:xfrm>
            <a:off x="530771" y="976204"/>
            <a:ext cx="116612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/>
              <a:t>중기부 </a:t>
            </a:r>
            <a:r>
              <a:rPr lang="en-US" altLang="ko-KR" sz="1800" b="1"/>
              <a:t>“</a:t>
            </a:r>
            <a:r>
              <a:rPr lang="ko-KR" alt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탄소중립형 스마트공장 보급사업</a:t>
            </a:r>
            <a:r>
              <a:rPr lang="en-US" alt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ko-KR" alt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컨소시엄 공동제안</a:t>
            </a:r>
            <a:r>
              <a:rPr lang="en-US" alt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수주 통한 최대 </a:t>
            </a:r>
            <a:r>
              <a:rPr lang="en-US" alt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억원의 투자비용 절감 가능</a:t>
            </a:r>
            <a:endParaRPr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40D60F-6A25-7BEA-3B72-00CC365C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11" y="1477415"/>
            <a:ext cx="4679955" cy="49163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D561EB-C21A-9205-6E7E-FDD21013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3578"/>
            <a:ext cx="5750103" cy="4544059"/>
          </a:xfrm>
          <a:prstGeom prst="rect">
            <a:avLst/>
          </a:prstGeom>
        </p:spPr>
      </p:pic>
      <p:sp>
        <p:nvSpPr>
          <p:cNvPr id="2" name="Google Shape;293;p14">
            <a:extLst>
              <a:ext uri="{FF2B5EF4-FFF2-40B4-BE49-F238E27FC236}">
                <a16:creationId xmlns:a16="http://schemas.microsoft.com/office/drawing/2014/main" id="{B4FBE366-4172-FD1D-5A6B-29FC4E5BE4A1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94;p14">
            <a:extLst>
              <a:ext uri="{FF2B5EF4-FFF2-40B4-BE49-F238E27FC236}">
                <a16:creationId xmlns:a16="http://schemas.microsoft.com/office/drawing/2014/main" id="{BBD875CE-7044-9F7C-36BC-636867E19DA6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분석결과 및 인사이트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752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"/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테스트베드 추진배경 및 경과</a:t>
            </a:r>
            <a:endParaRPr/>
          </a:p>
        </p:txBody>
      </p:sp>
      <p:pic>
        <p:nvPicPr>
          <p:cNvPr id="41" name="Google Shape;339;p18">
            <a:extLst>
              <a:ext uri="{FF2B5EF4-FFF2-40B4-BE49-F238E27FC236}">
                <a16:creationId xmlns:a16="http://schemas.microsoft.com/office/drawing/2014/main" id="{DF2FF7B2-00D2-1135-E8BA-C516EA5368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782" y="2310753"/>
            <a:ext cx="6916044" cy="322306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74;p4">
            <a:extLst>
              <a:ext uri="{FF2B5EF4-FFF2-40B4-BE49-F238E27FC236}">
                <a16:creationId xmlns:a16="http://schemas.microsoft.com/office/drawing/2014/main" id="{44B290F5-5AEA-6EC5-DBB8-FE5D020FF433}"/>
              </a:ext>
            </a:extLst>
          </p:cNvPr>
          <p:cNvSpPr txBox="1"/>
          <p:nvPr/>
        </p:nvSpPr>
        <p:spPr>
          <a:xfrm>
            <a:off x="494548" y="916812"/>
            <a:ext cx="11442051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/>
              <a:t>본 과제는 린노알미늄과 관련 </a:t>
            </a:r>
            <a:r>
              <a:rPr lang="en-US" altLang="ko-KR" sz="1800" b="1"/>
              <a:t>CBAM </a:t>
            </a:r>
            <a:r>
              <a:rPr lang="ko-KR" altLang="en-US" sz="1800" b="1"/>
              <a:t>규제에 대응하기 위한 현장 실사 및 분석을 통해 탄소세 감축 및 </a:t>
            </a:r>
            <a:endParaRPr lang="en-US" altLang="ko-KR" sz="1800" b="1"/>
          </a:p>
          <a:p>
            <a:pPr marL="287020" marR="0" lvl="0" indent="-28702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/>
              <a:t>전력소비 효율화를 위한 </a:t>
            </a:r>
            <a:r>
              <a:rPr lang="en-US" altLang="ko-KR" sz="1800" b="1"/>
              <a:t>AS-IS </a:t>
            </a:r>
            <a:r>
              <a:rPr lang="ko-KR" altLang="en-US" sz="1800" b="1"/>
              <a:t>현황 분석 및 </a:t>
            </a:r>
            <a:r>
              <a:rPr lang="en-US" altLang="ko-KR" sz="1800" b="1"/>
              <a:t>TO-BE</a:t>
            </a:r>
            <a:r>
              <a:rPr lang="ko-KR" altLang="en-US" sz="1800" b="1"/>
              <a:t>대안제시 목적으로 추진함 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1EB89-0C30-2AA0-81F2-C5758027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98" y="2048718"/>
            <a:ext cx="4188301" cy="41962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FF2857C7-00E6-33C5-1247-E072AE38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>
            <a:extLst>
              <a:ext uri="{FF2B5EF4-FFF2-40B4-BE49-F238E27FC236}">
                <a16:creationId xmlns:a16="http://schemas.microsoft.com/office/drawing/2014/main" id="{26F6C0FC-6767-4DB5-B5DF-094137A2C36D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>
            <a:extLst>
              <a:ext uri="{FF2B5EF4-FFF2-40B4-BE49-F238E27FC236}">
                <a16:creationId xmlns:a16="http://schemas.microsoft.com/office/drawing/2014/main" id="{0E0DD32A-19D5-61AF-1018-05687941F8DA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분석결과 및 인사이트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A6C93BD-9E23-2E74-3BA3-B216A834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75915"/>
              </p:ext>
            </p:extLst>
          </p:nvPr>
        </p:nvGraphicFramePr>
        <p:xfrm>
          <a:off x="578835" y="1220540"/>
          <a:ext cx="11087647" cy="4975311"/>
        </p:xfrm>
        <a:graphic>
          <a:graphicData uri="http://schemas.openxmlformats.org/drawingml/2006/table">
            <a:tbl>
              <a:tblPr/>
              <a:tblGrid>
                <a:gridCol w="1444266">
                  <a:extLst>
                    <a:ext uri="{9D8B030D-6E8A-4147-A177-3AD203B41FA5}">
                      <a16:colId xmlns:a16="http://schemas.microsoft.com/office/drawing/2014/main" val="2468340731"/>
                    </a:ext>
                  </a:extLst>
                </a:gridCol>
                <a:gridCol w="3983562">
                  <a:extLst>
                    <a:ext uri="{9D8B030D-6E8A-4147-A177-3AD203B41FA5}">
                      <a16:colId xmlns:a16="http://schemas.microsoft.com/office/drawing/2014/main" val="1491153787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1232186537"/>
                    </a:ext>
                  </a:extLst>
                </a:gridCol>
                <a:gridCol w="1316419">
                  <a:extLst>
                    <a:ext uri="{9D8B030D-6E8A-4147-A177-3AD203B41FA5}">
                      <a16:colId xmlns:a16="http://schemas.microsoft.com/office/drawing/2014/main" val="30898671"/>
                    </a:ext>
                  </a:extLst>
                </a:gridCol>
              </a:tblGrid>
              <a:tr h="3591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주요변수</a:t>
                      </a: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개선 방안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비고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905796"/>
                  </a:ext>
                </a:extLst>
              </a:tr>
              <a:tr h="65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에너지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 (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전력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)</a:t>
                      </a: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기존 일괄 분배 방식에서 실측 데이터 기반으로 공용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비가동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비조업 부분이 제거된 순 전기 사용량 관리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CBAM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탄소배출량 산정 대상으로 탄소배출량 과다 산정을 방지하기 위해 분리 계측이 요구됨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에너지 상세 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개선 방안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별도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진행 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302905"/>
                  </a:ext>
                </a:extLst>
              </a:tr>
              <a:tr h="65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에너지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(LNG)</a:t>
                      </a: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기숙사 및 식당 사용량과 제조공정 사용량을 분리하여 관리할 </a:t>
                      </a:r>
                      <a:b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수 있도록 별도의 계량기 설치 및 실시간 사용량 관리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323392"/>
                  </a:ext>
                </a:extLst>
              </a:tr>
              <a:tr h="65945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원자재</a:t>
                      </a:r>
                      <a:r>
                        <a:rPr lang="en-US" altLang="ko-KR" sz="1200" b="1" kern="0" spc="-10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 /</a:t>
                      </a:r>
                      <a:r>
                        <a:rPr lang="ko-KR" altLang="en-US" sz="1200" b="1" kern="0" spc="-10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협력사 위탁공정</a:t>
                      </a: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전구물질</a:t>
                      </a:r>
                      <a:r>
                        <a:rPr lang="en-US" altLang="ko-KR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빌렛</a:t>
                      </a:r>
                      <a:r>
                        <a:rPr lang="en-US" altLang="ko-KR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제조사 사업장 데이터 </a:t>
                      </a:r>
                      <a:r>
                        <a:rPr lang="ko-KR" altLang="en-US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및 </a:t>
                      </a:r>
                      <a:endParaRPr lang="en-US" altLang="ko-KR" sz="1200" b="0" i="0" u="none" strike="noStrike" cap="none" spc="-100" baseline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탄소배출량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산정 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감축 관리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20700" marR="0" indent="-520700" algn="just" fontAlgn="base" latinLnBrk="1">
                        <a:lnSpc>
                          <a:spcPct val="100000"/>
                        </a:lnSpc>
                      </a:pPr>
                      <a:r>
                        <a:rPr lang="en-US" altLang="ko-KR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CBAM </a:t>
                      </a:r>
                      <a:r>
                        <a:rPr lang="ko-KR" alt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대응을 위해서 필요</a:t>
                      </a:r>
                      <a:r>
                        <a:rPr lang="en-US" altLang="ko-KR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(</a:t>
                      </a:r>
                      <a:r>
                        <a:rPr lang="ko-KR" alt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본사업 이후</a:t>
                      </a:r>
                      <a:r>
                        <a:rPr lang="en-US" altLang="ko-KR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, 2026</a:t>
                      </a:r>
                      <a:r>
                        <a:rPr lang="ko-KR" alt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년</a:t>
                      </a:r>
                      <a:r>
                        <a:rPr lang="en-US" altLang="ko-KR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~)</a:t>
                      </a:r>
                      <a:r>
                        <a:rPr lang="ko-KR" alt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하며</a:t>
                      </a:r>
                      <a:r>
                        <a:rPr lang="en-US" altLang="ko-KR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, </a:t>
                      </a:r>
                      <a:r>
                        <a:rPr lang="ko-KR" altLang="en-US" sz="1200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누락될 경우</a:t>
                      </a:r>
                      <a:endParaRPr lang="en-US" altLang="ko-KR" sz="1200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  <a:p>
                      <a:pPr marL="520700" marR="0" indent="-520700" algn="just" fontAlgn="base" latinLnBrk="1">
                        <a:lnSpc>
                          <a:spcPct val="100000"/>
                        </a:lnSpc>
                      </a:pPr>
                      <a:r>
                        <a:rPr lang="ko-KR" altLang="en-US" sz="1200" kern="0" spc="-10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패널티가 있을수 있음</a:t>
                      </a:r>
                      <a:endParaRPr lang="ko-KR" altLang="en-US" sz="1200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998512"/>
                  </a:ext>
                </a:extLst>
              </a:tr>
              <a:tr h="65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외주 공정 협력사의 사업장 데이터 및 탄소배출량 관리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EU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수출 품목에 대하여 외주 공정이 있을 경우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, CBAM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대응을 위해서 필요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(2026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년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~)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하며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누락될 </a:t>
                      </a:r>
                      <a:r>
                        <a:rPr lang="ko-KR" altLang="en-US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경우</a:t>
                      </a:r>
                      <a:r>
                        <a:rPr lang="en-US" altLang="ko-KR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kern="0" cap="none" spc="-100" baseline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패널티가 있을수 있음</a:t>
                      </a:r>
                      <a:endParaRPr lang="ko-KR" altLang="en-US" sz="1200" b="0" i="0" u="none" strike="noStrike" cap="none" spc="-10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845581"/>
                  </a:ext>
                </a:extLst>
              </a:tr>
              <a:tr h="65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제품별</a:t>
                      </a:r>
                      <a:r>
                        <a:rPr lang="en-US" altLang="ko-KR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( EU</a:t>
                      </a:r>
                      <a:r>
                        <a:rPr lang="ko-KR" altLang="en-US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수출향 제품</a:t>
                      </a:r>
                      <a:r>
                        <a:rPr lang="en-US" altLang="ko-KR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원자재 투입량의 </a:t>
                      </a:r>
                      <a:r>
                        <a:rPr lang="ko-KR" altLang="en-US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계측 관리</a:t>
                      </a:r>
                      <a:r>
                        <a:rPr lang="en-US" altLang="ko-KR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분개</a:t>
                      </a:r>
                      <a:r>
                        <a:rPr lang="en-US" altLang="ko-KR" sz="1200" b="0" i="0" u="none" strike="noStrike" cap="none" spc="-10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ko-KR" altLang="en-US" sz="1200" b="0" i="0" u="none" strike="noStrike" cap="none" spc="-10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원자재의 제품별 할당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계산치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을 피하기 위해 필요 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(EU Catena X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및 배터리의 탄소배출량 산정방법론에서 가능한 할당 회피 권고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) </a:t>
                      </a:r>
                      <a:endParaRPr lang="ko-KR" altLang="en-US" sz="1200" b="0" i="0" u="none" strike="noStrike" cap="none" spc="-10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01608432"/>
                  </a:ext>
                </a:extLst>
              </a:tr>
              <a:tr h="65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스크랩 및 불량율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제품별 스크랩 발생량 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원자재 투입량과 측정 기간 매칭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)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및 </a:t>
                      </a:r>
                      <a:endParaRPr lang="en-US" altLang="ko-KR" sz="1200" b="0" i="0" u="none" strike="noStrike" cap="none" spc="-10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제품 불량률 관리 체계화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제품 중량 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(kg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또는 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ton)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당 탄소배출량을 최소화하기 위하여 생산성 향상 필요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64606"/>
                  </a:ext>
                </a:extLst>
              </a:tr>
              <a:tr h="65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상하수도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생활용수와 공정수를 분리하여 계측 관리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탄소배출량 및 환경영향 감축 효과는 크지 않으나</a:t>
                      </a:r>
                      <a:r>
                        <a:rPr lang="en-US" altLang="ko-KR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데이터 품질 확보 측면 개선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153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062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E553B504-8B2C-511D-93EB-6C00BD4DC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>
            <a:extLst>
              <a:ext uri="{FF2B5EF4-FFF2-40B4-BE49-F238E27FC236}">
                <a16:creationId xmlns:a16="http://schemas.microsoft.com/office/drawing/2014/main" id="{4A6CC448-B706-5EB4-15A3-2828AFF05F66}"/>
              </a:ext>
            </a:extLst>
          </p:cNvPr>
          <p:cNvSpPr txBox="1"/>
          <p:nvPr/>
        </p:nvSpPr>
        <p:spPr>
          <a:xfrm>
            <a:off x="165693" y="222576"/>
            <a:ext cx="49708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>
            <a:extLst>
              <a:ext uri="{FF2B5EF4-FFF2-40B4-BE49-F238E27FC236}">
                <a16:creationId xmlns:a16="http://schemas.microsoft.com/office/drawing/2014/main" id="{2F575230-26FE-E743-30F1-91D6772EAA5D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구축예시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에너지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탄소 종합관리포탈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1E8F40-7B50-DE9F-0B48-658F4B990A11}"/>
              </a:ext>
            </a:extLst>
          </p:cNvPr>
          <p:cNvSpPr/>
          <p:nvPr/>
        </p:nvSpPr>
        <p:spPr>
          <a:xfrm>
            <a:off x="7328639" y="3502841"/>
            <a:ext cx="2205851" cy="461336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비용 및 탄소배출권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9E44B6-29D1-DC25-BA6B-6411DEFE2194}"/>
              </a:ext>
            </a:extLst>
          </p:cNvPr>
          <p:cNvSpPr/>
          <p:nvPr/>
        </p:nvSpPr>
        <p:spPr>
          <a:xfrm>
            <a:off x="7328639" y="3972826"/>
            <a:ext cx="2205851" cy="23827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예상 수출량 </a:t>
            </a:r>
            <a:r>
              <a:rPr lang="en-US" altLang="ko-KR" sz="1200">
                <a:solidFill>
                  <a:schemeClr val="tx1"/>
                </a:solidFill>
              </a:rPr>
              <a:t>: 999 </a:t>
            </a:r>
            <a:r>
              <a:rPr lang="en-US" altLang="ko-KR" sz="1200" dirty="0">
                <a:solidFill>
                  <a:schemeClr val="tx1"/>
                </a:solidFill>
              </a:rPr>
              <a:t>t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EU-ETS</a:t>
            </a:r>
            <a:r>
              <a:rPr lang="ko-KR" altLang="en-US" sz="1200" dirty="0">
                <a:solidFill>
                  <a:schemeClr val="tx1"/>
                </a:solidFill>
              </a:rPr>
              <a:t> 가격 </a:t>
            </a:r>
            <a:r>
              <a:rPr lang="en-US" altLang="ko-KR" sz="1200">
                <a:solidFill>
                  <a:schemeClr val="tx1"/>
                </a:solidFill>
              </a:rPr>
              <a:t>: 100</a:t>
            </a:r>
            <a:r>
              <a:rPr lang="ko-KR" altLang="en-US" sz="1200">
                <a:solidFill>
                  <a:schemeClr val="tx1"/>
                </a:solidFill>
              </a:rPr>
              <a:t>유로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pPr latinLnBrk="1"/>
            <a:r>
              <a:rPr lang="ko-KR" altLang="en-US" sz="1200" b="1">
                <a:solidFill>
                  <a:srgbClr val="FF0000"/>
                </a:solidFill>
                <a:latin typeface="+mj-lt"/>
                <a:ea typeface="+mj-ea"/>
              </a:rPr>
              <a:t>동종업계 평균배출량</a:t>
            </a:r>
            <a:endParaRPr lang="en-US" altLang="ko-KR" sz="1200" b="1">
              <a:solidFill>
                <a:srgbClr val="FF0000"/>
              </a:solidFill>
              <a:latin typeface="+mj-lt"/>
              <a:ea typeface="+mj-ea"/>
            </a:endParaRPr>
          </a:p>
          <a:p>
            <a:pPr latinLnBrk="1"/>
            <a:r>
              <a:rPr lang="en-US" altLang="ko-KR" sz="1200" b="0">
                <a:solidFill>
                  <a:srgbClr val="FF0000"/>
                </a:solidFill>
                <a:latin typeface="+mj-lt"/>
                <a:ea typeface="+mj-ea"/>
              </a:rPr>
              <a:t>00.0 tCO2/ton</a:t>
            </a:r>
            <a:endParaRPr lang="en-US" altLang="ko-KR" sz="1200">
              <a:solidFill>
                <a:srgbClr val="FF0000"/>
              </a:solidFill>
            </a:endParaRPr>
          </a:p>
          <a:p>
            <a:r>
              <a:rPr lang="ko-KR" altLang="en-US" sz="1200">
                <a:solidFill>
                  <a:srgbClr val="FF0000"/>
                </a:solidFill>
              </a:rPr>
              <a:t>초과량</a:t>
            </a:r>
            <a:r>
              <a:rPr lang="en-US" altLang="ko-KR" sz="1200">
                <a:solidFill>
                  <a:srgbClr val="FF0000"/>
                </a:solidFill>
              </a:rPr>
              <a:t>: 00.0 tCO2/ton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예상 </a:t>
            </a:r>
            <a:r>
              <a:rPr lang="en-US" altLang="ko-KR" sz="1200" dirty="0">
                <a:solidFill>
                  <a:schemeClr val="tx1"/>
                </a:solidFill>
              </a:rPr>
              <a:t>CBAM </a:t>
            </a:r>
            <a:r>
              <a:rPr lang="ko-KR" altLang="en-US" sz="1200" dirty="0">
                <a:solidFill>
                  <a:schemeClr val="tx1"/>
                </a:solidFill>
              </a:rPr>
              <a:t>부과금액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>
                <a:solidFill>
                  <a:schemeClr val="tx1"/>
                </a:solidFill>
              </a:rPr>
              <a:t>= 148,430,421</a:t>
            </a:r>
            <a:r>
              <a:rPr lang="ko-KR" altLang="en-US" sz="1200">
                <a:solidFill>
                  <a:schemeClr val="tx1"/>
                </a:solidFill>
              </a:rPr>
              <a:t>원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D0C21-CDC3-486D-3761-BF028A674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668" y="2259346"/>
            <a:ext cx="2205849" cy="1132579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D37FC9-4283-92D1-6C14-C9D4D44D8747}"/>
              </a:ext>
            </a:extLst>
          </p:cNvPr>
          <p:cNvSpPr/>
          <p:nvPr/>
        </p:nvSpPr>
        <p:spPr>
          <a:xfrm>
            <a:off x="9653253" y="3972826"/>
            <a:ext cx="2205851" cy="23827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신재생에너지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설비설치 비용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기대효과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연간 에너지 절감효과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>
                <a:solidFill>
                  <a:schemeClr val="tx1"/>
                </a:solidFill>
              </a:rPr>
              <a:t>투자비 회수기간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r>
              <a:rPr lang="ko-KR" altLang="en-US" sz="1200" b="1">
                <a:solidFill>
                  <a:schemeClr val="tx1"/>
                </a:solidFill>
              </a:rPr>
              <a:t>노후설비교체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 - </a:t>
            </a:r>
            <a:r>
              <a:rPr lang="ko-KR" altLang="en-US" sz="1200">
                <a:solidFill>
                  <a:schemeClr val="tx1"/>
                </a:solidFill>
              </a:rPr>
              <a:t>노후설비 원단위 비교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Ex) </a:t>
            </a:r>
            <a:r>
              <a:rPr lang="ko-KR" altLang="en-US" sz="1200">
                <a:solidFill>
                  <a:schemeClr val="tx1"/>
                </a:solidFill>
              </a:rPr>
              <a:t>압출</a:t>
            </a:r>
            <a:r>
              <a:rPr lang="en-US" altLang="ko-KR" sz="1200">
                <a:solidFill>
                  <a:schemeClr val="tx1"/>
                </a:solidFill>
              </a:rPr>
              <a:t>1</a:t>
            </a:r>
            <a:r>
              <a:rPr lang="ko-KR" altLang="en-US" sz="1200">
                <a:solidFill>
                  <a:schemeClr val="tx1"/>
                </a:solidFill>
              </a:rPr>
              <a:t>호 </a:t>
            </a:r>
            <a:r>
              <a:rPr lang="en-US" altLang="ko-KR" sz="1200">
                <a:solidFill>
                  <a:schemeClr val="tx1"/>
                </a:solidFill>
              </a:rPr>
              <a:t>: 00 kwh/t -</a:t>
            </a:r>
            <a:r>
              <a:rPr lang="ko-KR" altLang="en-US" sz="1200">
                <a:solidFill>
                  <a:schemeClr val="tx1"/>
                </a:solidFill>
              </a:rPr>
              <a:t>노후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     </a:t>
            </a:r>
            <a:r>
              <a:rPr lang="ko-KR" altLang="en-US" sz="1200">
                <a:solidFill>
                  <a:schemeClr val="tx1"/>
                </a:solidFill>
              </a:rPr>
              <a:t>압출</a:t>
            </a:r>
            <a:r>
              <a:rPr lang="en-US" altLang="ko-KR" sz="1200">
                <a:solidFill>
                  <a:schemeClr val="tx1"/>
                </a:solidFill>
              </a:rPr>
              <a:t>2</a:t>
            </a:r>
            <a:r>
              <a:rPr lang="ko-KR" altLang="en-US" sz="1200">
                <a:solidFill>
                  <a:schemeClr val="tx1"/>
                </a:solidFill>
              </a:rPr>
              <a:t>호 </a:t>
            </a:r>
            <a:r>
              <a:rPr lang="en-US" altLang="ko-KR" sz="1200">
                <a:solidFill>
                  <a:schemeClr val="tx1"/>
                </a:solidFill>
              </a:rPr>
              <a:t>: 00 kwh/t -</a:t>
            </a:r>
            <a:r>
              <a:rPr lang="ko-KR" altLang="en-US" sz="1200">
                <a:solidFill>
                  <a:schemeClr val="tx1"/>
                </a:solidFill>
              </a:rPr>
              <a:t>정상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 - </a:t>
            </a:r>
            <a:r>
              <a:rPr lang="ko-KR" altLang="en-US" sz="1200">
                <a:solidFill>
                  <a:schemeClr val="tx1"/>
                </a:solidFill>
              </a:rPr>
              <a:t>분석결과</a:t>
            </a:r>
            <a:endParaRPr lang="en-US" altLang="ko-KR" sz="1200">
              <a:solidFill>
                <a:schemeClr val="tx1"/>
              </a:solidFill>
            </a:endParaRPr>
          </a:p>
          <a:p>
            <a:r>
              <a:rPr lang="en-US" altLang="ko-KR" sz="1200">
                <a:solidFill>
                  <a:schemeClr val="tx1"/>
                </a:solidFill>
              </a:rPr>
              <a:t> - </a:t>
            </a:r>
            <a:r>
              <a:rPr lang="ko-KR" altLang="en-US" sz="1200">
                <a:solidFill>
                  <a:schemeClr val="tx1"/>
                </a:solidFill>
              </a:rPr>
              <a:t>기대효과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0DD11E-CD1B-5943-F284-67FFF6431909}"/>
              </a:ext>
            </a:extLst>
          </p:cNvPr>
          <p:cNvSpPr/>
          <p:nvPr/>
        </p:nvSpPr>
        <p:spPr>
          <a:xfrm>
            <a:off x="9653251" y="3502841"/>
            <a:ext cx="2205851" cy="461336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탄소배출량 감축 솔루션</a:t>
            </a:r>
          </a:p>
        </p:txBody>
      </p:sp>
      <p:grpSp>
        <p:nvGrpSpPr>
          <p:cNvPr id="8" name="Group 263">
            <a:extLst>
              <a:ext uri="{FF2B5EF4-FFF2-40B4-BE49-F238E27FC236}">
                <a16:creationId xmlns:a16="http://schemas.microsoft.com/office/drawing/2014/main" id="{4D97C6F6-16A2-29C7-FA01-3CE403674902}"/>
              </a:ext>
            </a:extLst>
          </p:cNvPr>
          <p:cNvGrpSpPr>
            <a:grpSpLocks/>
          </p:cNvGrpSpPr>
          <p:nvPr/>
        </p:nvGrpSpPr>
        <p:grpSpPr bwMode="auto">
          <a:xfrm>
            <a:off x="855934" y="1206107"/>
            <a:ext cx="1462722" cy="977617"/>
            <a:chOff x="2526" y="985"/>
            <a:chExt cx="751" cy="833"/>
          </a:xfrm>
        </p:grpSpPr>
        <p:grpSp>
          <p:nvGrpSpPr>
            <p:cNvPr id="9" name="Group 262">
              <a:extLst>
                <a:ext uri="{FF2B5EF4-FFF2-40B4-BE49-F238E27FC236}">
                  <a16:creationId xmlns:a16="http://schemas.microsoft.com/office/drawing/2014/main" id="{4C0E087D-D701-1E77-2AB0-C1A824D4E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6" y="985"/>
              <a:ext cx="751" cy="833"/>
              <a:chOff x="2526" y="985"/>
              <a:chExt cx="751" cy="833"/>
            </a:xfrm>
          </p:grpSpPr>
          <p:sp>
            <p:nvSpPr>
              <p:cNvPr id="11" name="AutoShape 3">
                <a:extLst>
                  <a:ext uri="{FF2B5EF4-FFF2-40B4-BE49-F238E27FC236}">
                    <a16:creationId xmlns:a16="http://schemas.microsoft.com/office/drawing/2014/main" id="{0257DD46-CECA-8862-176C-4582AD8E84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26" y="985"/>
                <a:ext cx="751" cy="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latin typeface="+mn-ea"/>
                  <a:ea typeface="+mn-ea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FB56303F-6A7C-3EFC-4F44-849AE1506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985"/>
                <a:ext cx="751" cy="833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4" y="674"/>
                  </a:cxn>
                  <a:cxn ang="0">
                    <a:pos x="24" y="610"/>
                  </a:cxn>
                  <a:cxn ang="0">
                    <a:pos x="58" y="550"/>
                  </a:cxn>
                  <a:cxn ang="0">
                    <a:pos x="104" y="500"/>
                  </a:cxn>
                  <a:cxn ang="0">
                    <a:pos x="130" y="482"/>
                  </a:cxn>
                  <a:cxn ang="0">
                    <a:pos x="912" y="30"/>
                  </a:cxn>
                  <a:cxn ang="0">
                    <a:pos x="942" y="18"/>
                  </a:cxn>
                  <a:cxn ang="0">
                    <a:pos x="1008" y="2"/>
                  </a:cxn>
                  <a:cxn ang="0">
                    <a:pos x="1078" y="2"/>
                  </a:cxn>
                  <a:cxn ang="0">
                    <a:pos x="1142" y="18"/>
                  </a:cxn>
                  <a:cxn ang="0">
                    <a:pos x="1172" y="30"/>
                  </a:cxn>
                  <a:cxn ang="0">
                    <a:pos x="1954" y="482"/>
                  </a:cxn>
                  <a:cxn ang="0">
                    <a:pos x="1980" y="500"/>
                  </a:cxn>
                  <a:cxn ang="0">
                    <a:pos x="2026" y="550"/>
                  </a:cxn>
                  <a:cxn ang="0">
                    <a:pos x="2060" y="610"/>
                  </a:cxn>
                  <a:cxn ang="0">
                    <a:pos x="2080" y="674"/>
                  </a:cxn>
                  <a:cxn ang="0">
                    <a:pos x="2084" y="706"/>
                  </a:cxn>
                  <a:cxn ang="0">
                    <a:pos x="2084" y="1610"/>
                  </a:cxn>
                  <a:cxn ang="0">
                    <a:pos x="2080" y="1642"/>
                  </a:cxn>
                  <a:cxn ang="0">
                    <a:pos x="2060" y="1706"/>
                  </a:cxn>
                  <a:cxn ang="0">
                    <a:pos x="2026" y="1766"/>
                  </a:cxn>
                  <a:cxn ang="0">
                    <a:pos x="1980" y="1816"/>
                  </a:cxn>
                  <a:cxn ang="0">
                    <a:pos x="1954" y="1834"/>
                  </a:cxn>
                  <a:cxn ang="0">
                    <a:pos x="1172" y="2286"/>
                  </a:cxn>
                  <a:cxn ang="0">
                    <a:pos x="1142" y="2298"/>
                  </a:cxn>
                  <a:cxn ang="0">
                    <a:pos x="1078" y="2314"/>
                  </a:cxn>
                  <a:cxn ang="0">
                    <a:pos x="1008" y="2314"/>
                  </a:cxn>
                  <a:cxn ang="0">
                    <a:pos x="942" y="2298"/>
                  </a:cxn>
                  <a:cxn ang="0">
                    <a:pos x="912" y="2286"/>
                  </a:cxn>
                  <a:cxn ang="0">
                    <a:pos x="130" y="1834"/>
                  </a:cxn>
                  <a:cxn ang="0">
                    <a:pos x="104" y="1816"/>
                  </a:cxn>
                  <a:cxn ang="0">
                    <a:pos x="58" y="1766"/>
                  </a:cxn>
                  <a:cxn ang="0">
                    <a:pos x="24" y="1706"/>
                  </a:cxn>
                  <a:cxn ang="0">
                    <a:pos x="4" y="1642"/>
                  </a:cxn>
                  <a:cxn ang="0">
                    <a:pos x="0" y="1610"/>
                  </a:cxn>
                </a:cxnLst>
                <a:rect l="0" t="0" r="r" b="b"/>
                <a:pathLst>
                  <a:path w="2084" h="2316">
                    <a:moveTo>
                      <a:pt x="0" y="706"/>
                    </a:moveTo>
                    <a:lnTo>
                      <a:pt x="0" y="706"/>
                    </a:lnTo>
                    <a:lnTo>
                      <a:pt x="2" y="690"/>
                    </a:lnTo>
                    <a:lnTo>
                      <a:pt x="4" y="674"/>
                    </a:lnTo>
                    <a:lnTo>
                      <a:pt x="12" y="642"/>
                    </a:lnTo>
                    <a:lnTo>
                      <a:pt x="24" y="610"/>
                    </a:lnTo>
                    <a:lnTo>
                      <a:pt x="38" y="578"/>
                    </a:lnTo>
                    <a:lnTo>
                      <a:pt x="58" y="550"/>
                    </a:lnTo>
                    <a:lnTo>
                      <a:pt x="80" y="522"/>
                    </a:lnTo>
                    <a:lnTo>
                      <a:pt x="104" y="500"/>
                    </a:lnTo>
                    <a:lnTo>
                      <a:pt x="118" y="490"/>
                    </a:lnTo>
                    <a:lnTo>
                      <a:pt x="130" y="482"/>
                    </a:lnTo>
                    <a:lnTo>
                      <a:pt x="912" y="30"/>
                    </a:lnTo>
                    <a:lnTo>
                      <a:pt x="912" y="30"/>
                    </a:lnTo>
                    <a:lnTo>
                      <a:pt x="926" y="24"/>
                    </a:lnTo>
                    <a:lnTo>
                      <a:pt x="942" y="18"/>
                    </a:lnTo>
                    <a:lnTo>
                      <a:pt x="974" y="8"/>
                    </a:lnTo>
                    <a:lnTo>
                      <a:pt x="1008" y="2"/>
                    </a:lnTo>
                    <a:lnTo>
                      <a:pt x="1042" y="0"/>
                    </a:lnTo>
                    <a:lnTo>
                      <a:pt x="1078" y="2"/>
                    </a:lnTo>
                    <a:lnTo>
                      <a:pt x="1110" y="8"/>
                    </a:lnTo>
                    <a:lnTo>
                      <a:pt x="1142" y="18"/>
                    </a:lnTo>
                    <a:lnTo>
                      <a:pt x="1158" y="24"/>
                    </a:lnTo>
                    <a:lnTo>
                      <a:pt x="1172" y="30"/>
                    </a:lnTo>
                    <a:lnTo>
                      <a:pt x="1954" y="482"/>
                    </a:lnTo>
                    <a:lnTo>
                      <a:pt x="1954" y="482"/>
                    </a:lnTo>
                    <a:lnTo>
                      <a:pt x="1966" y="490"/>
                    </a:lnTo>
                    <a:lnTo>
                      <a:pt x="1980" y="500"/>
                    </a:lnTo>
                    <a:lnTo>
                      <a:pt x="2004" y="522"/>
                    </a:lnTo>
                    <a:lnTo>
                      <a:pt x="2026" y="550"/>
                    </a:lnTo>
                    <a:lnTo>
                      <a:pt x="2046" y="578"/>
                    </a:lnTo>
                    <a:lnTo>
                      <a:pt x="2060" y="610"/>
                    </a:lnTo>
                    <a:lnTo>
                      <a:pt x="2072" y="642"/>
                    </a:lnTo>
                    <a:lnTo>
                      <a:pt x="2080" y="674"/>
                    </a:lnTo>
                    <a:lnTo>
                      <a:pt x="2082" y="690"/>
                    </a:lnTo>
                    <a:lnTo>
                      <a:pt x="2084" y="706"/>
                    </a:lnTo>
                    <a:lnTo>
                      <a:pt x="2084" y="1610"/>
                    </a:lnTo>
                    <a:lnTo>
                      <a:pt x="2084" y="1610"/>
                    </a:lnTo>
                    <a:lnTo>
                      <a:pt x="2082" y="1626"/>
                    </a:lnTo>
                    <a:lnTo>
                      <a:pt x="2080" y="1642"/>
                    </a:lnTo>
                    <a:lnTo>
                      <a:pt x="2072" y="1674"/>
                    </a:lnTo>
                    <a:lnTo>
                      <a:pt x="2060" y="1706"/>
                    </a:lnTo>
                    <a:lnTo>
                      <a:pt x="2046" y="1736"/>
                    </a:lnTo>
                    <a:lnTo>
                      <a:pt x="2026" y="1766"/>
                    </a:lnTo>
                    <a:lnTo>
                      <a:pt x="2004" y="1792"/>
                    </a:lnTo>
                    <a:lnTo>
                      <a:pt x="1980" y="1816"/>
                    </a:lnTo>
                    <a:lnTo>
                      <a:pt x="1966" y="1826"/>
                    </a:lnTo>
                    <a:lnTo>
                      <a:pt x="1954" y="1834"/>
                    </a:lnTo>
                    <a:lnTo>
                      <a:pt x="1172" y="2286"/>
                    </a:lnTo>
                    <a:lnTo>
                      <a:pt x="1172" y="2286"/>
                    </a:lnTo>
                    <a:lnTo>
                      <a:pt x="1158" y="2292"/>
                    </a:lnTo>
                    <a:lnTo>
                      <a:pt x="1142" y="2298"/>
                    </a:lnTo>
                    <a:lnTo>
                      <a:pt x="1110" y="2308"/>
                    </a:lnTo>
                    <a:lnTo>
                      <a:pt x="1078" y="2314"/>
                    </a:lnTo>
                    <a:lnTo>
                      <a:pt x="1042" y="2316"/>
                    </a:lnTo>
                    <a:lnTo>
                      <a:pt x="1008" y="2314"/>
                    </a:lnTo>
                    <a:lnTo>
                      <a:pt x="974" y="2308"/>
                    </a:lnTo>
                    <a:lnTo>
                      <a:pt x="942" y="2298"/>
                    </a:lnTo>
                    <a:lnTo>
                      <a:pt x="926" y="2292"/>
                    </a:lnTo>
                    <a:lnTo>
                      <a:pt x="912" y="2286"/>
                    </a:lnTo>
                    <a:lnTo>
                      <a:pt x="130" y="1834"/>
                    </a:lnTo>
                    <a:lnTo>
                      <a:pt x="130" y="1834"/>
                    </a:lnTo>
                    <a:lnTo>
                      <a:pt x="118" y="1826"/>
                    </a:lnTo>
                    <a:lnTo>
                      <a:pt x="104" y="1816"/>
                    </a:lnTo>
                    <a:lnTo>
                      <a:pt x="80" y="1792"/>
                    </a:lnTo>
                    <a:lnTo>
                      <a:pt x="58" y="1766"/>
                    </a:lnTo>
                    <a:lnTo>
                      <a:pt x="38" y="1736"/>
                    </a:lnTo>
                    <a:lnTo>
                      <a:pt x="24" y="1706"/>
                    </a:lnTo>
                    <a:lnTo>
                      <a:pt x="12" y="1674"/>
                    </a:lnTo>
                    <a:lnTo>
                      <a:pt x="4" y="1642"/>
                    </a:lnTo>
                    <a:lnTo>
                      <a:pt x="2" y="1626"/>
                    </a:lnTo>
                    <a:lnTo>
                      <a:pt x="0" y="1610"/>
                    </a:lnTo>
                    <a:lnTo>
                      <a:pt x="0" y="706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  <a:tileRect/>
              </a:gradFill>
              <a:ln w="19050">
                <a:noFill/>
                <a:headEnd type="oval"/>
                <a:tailEnd type="oval"/>
              </a:ln>
              <a:effectLst>
                <a:innerShdw blurRad="469900">
                  <a:srgbClr val="000000">
                    <a:alpha val="50000"/>
                  </a:srgb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lvl1pPr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ko-KR" altLang="en-US" sz="1800" b="1">
                  <a:solidFill>
                    <a:srgbClr val="FF0000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1C176D18-6D9B-38B0-AD76-5A989C827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985"/>
                <a:ext cx="751" cy="833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4" y="674"/>
                  </a:cxn>
                  <a:cxn ang="0">
                    <a:pos x="24" y="610"/>
                  </a:cxn>
                  <a:cxn ang="0">
                    <a:pos x="58" y="550"/>
                  </a:cxn>
                  <a:cxn ang="0">
                    <a:pos x="104" y="500"/>
                  </a:cxn>
                  <a:cxn ang="0">
                    <a:pos x="130" y="482"/>
                  </a:cxn>
                  <a:cxn ang="0">
                    <a:pos x="912" y="30"/>
                  </a:cxn>
                  <a:cxn ang="0">
                    <a:pos x="942" y="18"/>
                  </a:cxn>
                  <a:cxn ang="0">
                    <a:pos x="1008" y="2"/>
                  </a:cxn>
                  <a:cxn ang="0">
                    <a:pos x="1078" y="2"/>
                  </a:cxn>
                  <a:cxn ang="0">
                    <a:pos x="1142" y="18"/>
                  </a:cxn>
                  <a:cxn ang="0">
                    <a:pos x="1172" y="30"/>
                  </a:cxn>
                  <a:cxn ang="0">
                    <a:pos x="1954" y="482"/>
                  </a:cxn>
                  <a:cxn ang="0">
                    <a:pos x="1980" y="500"/>
                  </a:cxn>
                  <a:cxn ang="0">
                    <a:pos x="2026" y="550"/>
                  </a:cxn>
                  <a:cxn ang="0">
                    <a:pos x="2060" y="610"/>
                  </a:cxn>
                  <a:cxn ang="0">
                    <a:pos x="2080" y="674"/>
                  </a:cxn>
                  <a:cxn ang="0">
                    <a:pos x="2084" y="706"/>
                  </a:cxn>
                  <a:cxn ang="0">
                    <a:pos x="2084" y="1610"/>
                  </a:cxn>
                  <a:cxn ang="0">
                    <a:pos x="2080" y="1642"/>
                  </a:cxn>
                  <a:cxn ang="0">
                    <a:pos x="2060" y="1706"/>
                  </a:cxn>
                  <a:cxn ang="0">
                    <a:pos x="2026" y="1766"/>
                  </a:cxn>
                  <a:cxn ang="0">
                    <a:pos x="1980" y="1816"/>
                  </a:cxn>
                  <a:cxn ang="0">
                    <a:pos x="1954" y="1834"/>
                  </a:cxn>
                  <a:cxn ang="0">
                    <a:pos x="1172" y="2286"/>
                  </a:cxn>
                  <a:cxn ang="0">
                    <a:pos x="1142" y="2298"/>
                  </a:cxn>
                  <a:cxn ang="0">
                    <a:pos x="1078" y="2314"/>
                  </a:cxn>
                  <a:cxn ang="0">
                    <a:pos x="1008" y="2314"/>
                  </a:cxn>
                  <a:cxn ang="0">
                    <a:pos x="942" y="2298"/>
                  </a:cxn>
                  <a:cxn ang="0">
                    <a:pos x="912" y="2286"/>
                  </a:cxn>
                  <a:cxn ang="0">
                    <a:pos x="130" y="1834"/>
                  </a:cxn>
                  <a:cxn ang="0">
                    <a:pos x="104" y="1816"/>
                  </a:cxn>
                  <a:cxn ang="0">
                    <a:pos x="58" y="1766"/>
                  </a:cxn>
                  <a:cxn ang="0">
                    <a:pos x="24" y="1706"/>
                  </a:cxn>
                  <a:cxn ang="0">
                    <a:pos x="4" y="1642"/>
                  </a:cxn>
                  <a:cxn ang="0">
                    <a:pos x="0" y="1610"/>
                  </a:cxn>
                </a:cxnLst>
                <a:rect l="0" t="0" r="r" b="b"/>
                <a:pathLst>
                  <a:path w="2084" h="2316">
                    <a:moveTo>
                      <a:pt x="0" y="706"/>
                    </a:moveTo>
                    <a:lnTo>
                      <a:pt x="0" y="706"/>
                    </a:lnTo>
                    <a:lnTo>
                      <a:pt x="2" y="690"/>
                    </a:lnTo>
                    <a:lnTo>
                      <a:pt x="4" y="674"/>
                    </a:lnTo>
                    <a:lnTo>
                      <a:pt x="12" y="642"/>
                    </a:lnTo>
                    <a:lnTo>
                      <a:pt x="24" y="610"/>
                    </a:lnTo>
                    <a:lnTo>
                      <a:pt x="38" y="578"/>
                    </a:lnTo>
                    <a:lnTo>
                      <a:pt x="58" y="550"/>
                    </a:lnTo>
                    <a:lnTo>
                      <a:pt x="80" y="522"/>
                    </a:lnTo>
                    <a:lnTo>
                      <a:pt x="104" y="500"/>
                    </a:lnTo>
                    <a:lnTo>
                      <a:pt x="118" y="490"/>
                    </a:lnTo>
                    <a:lnTo>
                      <a:pt x="130" y="482"/>
                    </a:lnTo>
                    <a:lnTo>
                      <a:pt x="912" y="30"/>
                    </a:lnTo>
                    <a:lnTo>
                      <a:pt x="912" y="30"/>
                    </a:lnTo>
                    <a:lnTo>
                      <a:pt x="926" y="24"/>
                    </a:lnTo>
                    <a:lnTo>
                      <a:pt x="942" y="18"/>
                    </a:lnTo>
                    <a:lnTo>
                      <a:pt x="974" y="8"/>
                    </a:lnTo>
                    <a:lnTo>
                      <a:pt x="1008" y="2"/>
                    </a:lnTo>
                    <a:lnTo>
                      <a:pt x="1042" y="0"/>
                    </a:lnTo>
                    <a:lnTo>
                      <a:pt x="1078" y="2"/>
                    </a:lnTo>
                    <a:lnTo>
                      <a:pt x="1110" y="8"/>
                    </a:lnTo>
                    <a:lnTo>
                      <a:pt x="1142" y="18"/>
                    </a:lnTo>
                    <a:lnTo>
                      <a:pt x="1158" y="24"/>
                    </a:lnTo>
                    <a:lnTo>
                      <a:pt x="1172" y="30"/>
                    </a:lnTo>
                    <a:lnTo>
                      <a:pt x="1954" y="482"/>
                    </a:lnTo>
                    <a:lnTo>
                      <a:pt x="1954" y="482"/>
                    </a:lnTo>
                    <a:lnTo>
                      <a:pt x="1966" y="490"/>
                    </a:lnTo>
                    <a:lnTo>
                      <a:pt x="1980" y="500"/>
                    </a:lnTo>
                    <a:lnTo>
                      <a:pt x="2004" y="522"/>
                    </a:lnTo>
                    <a:lnTo>
                      <a:pt x="2026" y="550"/>
                    </a:lnTo>
                    <a:lnTo>
                      <a:pt x="2046" y="578"/>
                    </a:lnTo>
                    <a:lnTo>
                      <a:pt x="2060" y="610"/>
                    </a:lnTo>
                    <a:lnTo>
                      <a:pt x="2072" y="642"/>
                    </a:lnTo>
                    <a:lnTo>
                      <a:pt x="2080" y="674"/>
                    </a:lnTo>
                    <a:lnTo>
                      <a:pt x="2082" y="690"/>
                    </a:lnTo>
                    <a:lnTo>
                      <a:pt x="2084" y="706"/>
                    </a:lnTo>
                    <a:lnTo>
                      <a:pt x="2084" y="1610"/>
                    </a:lnTo>
                    <a:lnTo>
                      <a:pt x="2084" y="1610"/>
                    </a:lnTo>
                    <a:lnTo>
                      <a:pt x="2082" y="1626"/>
                    </a:lnTo>
                    <a:lnTo>
                      <a:pt x="2080" y="1642"/>
                    </a:lnTo>
                    <a:lnTo>
                      <a:pt x="2072" y="1674"/>
                    </a:lnTo>
                    <a:lnTo>
                      <a:pt x="2060" y="1706"/>
                    </a:lnTo>
                    <a:lnTo>
                      <a:pt x="2046" y="1736"/>
                    </a:lnTo>
                    <a:lnTo>
                      <a:pt x="2026" y="1766"/>
                    </a:lnTo>
                    <a:lnTo>
                      <a:pt x="2004" y="1792"/>
                    </a:lnTo>
                    <a:lnTo>
                      <a:pt x="1980" y="1816"/>
                    </a:lnTo>
                    <a:lnTo>
                      <a:pt x="1966" y="1826"/>
                    </a:lnTo>
                    <a:lnTo>
                      <a:pt x="1954" y="1834"/>
                    </a:lnTo>
                    <a:lnTo>
                      <a:pt x="1172" y="2286"/>
                    </a:lnTo>
                    <a:lnTo>
                      <a:pt x="1172" y="2286"/>
                    </a:lnTo>
                    <a:lnTo>
                      <a:pt x="1158" y="2292"/>
                    </a:lnTo>
                    <a:lnTo>
                      <a:pt x="1142" y="2298"/>
                    </a:lnTo>
                    <a:lnTo>
                      <a:pt x="1110" y="2308"/>
                    </a:lnTo>
                    <a:lnTo>
                      <a:pt x="1078" y="2314"/>
                    </a:lnTo>
                    <a:lnTo>
                      <a:pt x="1042" y="2316"/>
                    </a:lnTo>
                    <a:lnTo>
                      <a:pt x="1008" y="2314"/>
                    </a:lnTo>
                    <a:lnTo>
                      <a:pt x="974" y="2308"/>
                    </a:lnTo>
                    <a:lnTo>
                      <a:pt x="942" y="2298"/>
                    </a:lnTo>
                    <a:lnTo>
                      <a:pt x="926" y="2292"/>
                    </a:lnTo>
                    <a:lnTo>
                      <a:pt x="912" y="2286"/>
                    </a:lnTo>
                    <a:lnTo>
                      <a:pt x="130" y="1834"/>
                    </a:lnTo>
                    <a:lnTo>
                      <a:pt x="130" y="1834"/>
                    </a:lnTo>
                    <a:lnTo>
                      <a:pt x="118" y="1826"/>
                    </a:lnTo>
                    <a:lnTo>
                      <a:pt x="104" y="1816"/>
                    </a:lnTo>
                    <a:lnTo>
                      <a:pt x="80" y="1792"/>
                    </a:lnTo>
                    <a:lnTo>
                      <a:pt x="58" y="1766"/>
                    </a:lnTo>
                    <a:lnTo>
                      <a:pt x="38" y="1736"/>
                    </a:lnTo>
                    <a:lnTo>
                      <a:pt x="24" y="1706"/>
                    </a:lnTo>
                    <a:lnTo>
                      <a:pt x="12" y="1674"/>
                    </a:lnTo>
                    <a:lnTo>
                      <a:pt x="4" y="1642"/>
                    </a:lnTo>
                    <a:lnTo>
                      <a:pt x="2" y="1626"/>
                    </a:lnTo>
                    <a:lnTo>
                      <a:pt x="0" y="1610"/>
                    </a:lnTo>
                    <a:lnTo>
                      <a:pt x="0" y="706"/>
                    </a:lnTo>
                  </a:path>
                </a:pathLst>
              </a:custGeom>
              <a:solidFill>
                <a:srgbClr val="014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CEBB2E23-DDD3-9B2A-F62B-848C8856C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1202"/>
                <a:ext cx="695" cy="584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4" y="120"/>
                  </a:cxn>
                  <a:cxn ang="0">
                    <a:pos x="0" y="150"/>
                  </a:cxn>
                  <a:cxn ang="0">
                    <a:pos x="0" y="962"/>
                  </a:cxn>
                  <a:cxn ang="0">
                    <a:pos x="4" y="994"/>
                  </a:cxn>
                  <a:cxn ang="0">
                    <a:pos x="22" y="1058"/>
                  </a:cxn>
                  <a:cxn ang="0">
                    <a:pos x="58" y="1120"/>
                  </a:cxn>
                  <a:cxn ang="0">
                    <a:pos x="104" y="1168"/>
                  </a:cxn>
                  <a:cxn ang="0">
                    <a:pos x="130" y="1186"/>
                  </a:cxn>
                  <a:cxn ang="0">
                    <a:pos x="834" y="1594"/>
                  </a:cxn>
                  <a:cxn ang="0">
                    <a:pos x="864" y="1608"/>
                  </a:cxn>
                  <a:cxn ang="0">
                    <a:pos x="928" y="1622"/>
                  </a:cxn>
                  <a:cxn ang="0">
                    <a:pos x="1000" y="1622"/>
                  </a:cxn>
                  <a:cxn ang="0">
                    <a:pos x="1064" y="1608"/>
                  </a:cxn>
                  <a:cxn ang="0">
                    <a:pos x="1094" y="1594"/>
                  </a:cxn>
                  <a:cxn ang="0">
                    <a:pos x="1798" y="1186"/>
                  </a:cxn>
                  <a:cxn ang="0">
                    <a:pos x="1824" y="1168"/>
                  </a:cxn>
                  <a:cxn ang="0">
                    <a:pos x="1870" y="1120"/>
                  </a:cxn>
                  <a:cxn ang="0">
                    <a:pos x="1906" y="1058"/>
                  </a:cxn>
                  <a:cxn ang="0">
                    <a:pos x="1924" y="994"/>
                  </a:cxn>
                  <a:cxn ang="0">
                    <a:pos x="1928" y="962"/>
                  </a:cxn>
                  <a:cxn ang="0">
                    <a:pos x="1928" y="150"/>
                  </a:cxn>
                  <a:cxn ang="0">
                    <a:pos x="1924" y="120"/>
                  </a:cxn>
                  <a:cxn ang="0">
                    <a:pos x="1916" y="92"/>
                  </a:cxn>
                  <a:cxn ang="0">
                    <a:pos x="1902" y="66"/>
                  </a:cxn>
                  <a:cxn ang="0">
                    <a:pos x="1884" y="44"/>
                  </a:cxn>
                  <a:cxn ang="0">
                    <a:pos x="1862" y="26"/>
                  </a:cxn>
                  <a:cxn ang="0">
                    <a:pos x="1836" y="12"/>
                  </a:cxn>
                  <a:cxn ang="0">
                    <a:pos x="1808" y="2"/>
                  </a:cxn>
                  <a:cxn ang="0">
                    <a:pos x="1778" y="0"/>
                  </a:cxn>
                </a:cxnLst>
                <a:rect l="0" t="0" r="r" b="b"/>
                <a:pathLst>
                  <a:path w="1928" h="1624">
                    <a:moveTo>
                      <a:pt x="150" y="0"/>
                    </a:move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6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6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8" y="104"/>
                    </a:lnTo>
                    <a:lnTo>
                      <a:pt x="4" y="120"/>
                    </a:lnTo>
                    <a:lnTo>
                      <a:pt x="2" y="134"/>
                    </a:lnTo>
                    <a:lnTo>
                      <a:pt x="0" y="150"/>
                    </a:lnTo>
                    <a:lnTo>
                      <a:pt x="0" y="962"/>
                    </a:lnTo>
                    <a:lnTo>
                      <a:pt x="0" y="962"/>
                    </a:lnTo>
                    <a:lnTo>
                      <a:pt x="2" y="978"/>
                    </a:lnTo>
                    <a:lnTo>
                      <a:pt x="4" y="994"/>
                    </a:lnTo>
                    <a:lnTo>
                      <a:pt x="10" y="1026"/>
                    </a:lnTo>
                    <a:lnTo>
                      <a:pt x="22" y="1058"/>
                    </a:lnTo>
                    <a:lnTo>
                      <a:pt x="38" y="1090"/>
                    </a:lnTo>
                    <a:lnTo>
                      <a:pt x="58" y="1120"/>
                    </a:lnTo>
                    <a:lnTo>
                      <a:pt x="80" y="1146"/>
                    </a:lnTo>
                    <a:lnTo>
                      <a:pt x="104" y="1168"/>
                    </a:lnTo>
                    <a:lnTo>
                      <a:pt x="116" y="1178"/>
                    </a:lnTo>
                    <a:lnTo>
                      <a:pt x="130" y="1186"/>
                    </a:lnTo>
                    <a:lnTo>
                      <a:pt x="834" y="1594"/>
                    </a:lnTo>
                    <a:lnTo>
                      <a:pt x="834" y="1594"/>
                    </a:lnTo>
                    <a:lnTo>
                      <a:pt x="848" y="1600"/>
                    </a:lnTo>
                    <a:lnTo>
                      <a:pt x="864" y="1608"/>
                    </a:lnTo>
                    <a:lnTo>
                      <a:pt x="896" y="1616"/>
                    </a:lnTo>
                    <a:lnTo>
                      <a:pt x="928" y="1622"/>
                    </a:lnTo>
                    <a:lnTo>
                      <a:pt x="964" y="1624"/>
                    </a:lnTo>
                    <a:lnTo>
                      <a:pt x="1000" y="1622"/>
                    </a:lnTo>
                    <a:lnTo>
                      <a:pt x="1032" y="1616"/>
                    </a:lnTo>
                    <a:lnTo>
                      <a:pt x="1064" y="1608"/>
                    </a:lnTo>
                    <a:lnTo>
                      <a:pt x="1080" y="1600"/>
                    </a:lnTo>
                    <a:lnTo>
                      <a:pt x="1094" y="1594"/>
                    </a:lnTo>
                    <a:lnTo>
                      <a:pt x="1798" y="1186"/>
                    </a:lnTo>
                    <a:lnTo>
                      <a:pt x="1798" y="1186"/>
                    </a:lnTo>
                    <a:lnTo>
                      <a:pt x="1812" y="1178"/>
                    </a:lnTo>
                    <a:lnTo>
                      <a:pt x="1824" y="1168"/>
                    </a:lnTo>
                    <a:lnTo>
                      <a:pt x="1848" y="1146"/>
                    </a:lnTo>
                    <a:lnTo>
                      <a:pt x="1870" y="1120"/>
                    </a:lnTo>
                    <a:lnTo>
                      <a:pt x="1890" y="1090"/>
                    </a:lnTo>
                    <a:lnTo>
                      <a:pt x="1906" y="1058"/>
                    </a:lnTo>
                    <a:lnTo>
                      <a:pt x="1918" y="1026"/>
                    </a:lnTo>
                    <a:lnTo>
                      <a:pt x="1924" y="994"/>
                    </a:lnTo>
                    <a:lnTo>
                      <a:pt x="1926" y="978"/>
                    </a:lnTo>
                    <a:lnTo>
                      <a:pt x="1928" y="962"/>
                    </a:lnTo>
                    <a:lnTo>
                      <a:pt x="1928" y="150"/>
                    </a:lnTo>
                    <a:lnTo>
                      <a:pt x="1928" y="150"/>
                    </a:lnTo>
                    <a:lnTo>
                      <a:pt x="1926" y="134"/>
                    </a:lnTo>
                    <a:lnTo>
                      <a:pt x="1924" y="120"/>
                    </a:lnTo>
                    <a:lnTo>
                      <a:pt x="1920" y="104"/>
                    </a:lnTo>
                    <a:lnTo>
                      <a:pt x="1916" y="92"/>
                    </a:lnTo>
                    <a:lnTo>
                      <a:pt x="1910" y="78"/>
                    </a:lnTo>
                    <a:lnTo>
                      <a:pt x="1902" y="66"/>
                    </a:lnTo>
                    <a:lnTo>
                      <a:pt x="1894" y="54"/>
                    </a:lnTo>
                    <a:lnTo>
                      <a:pt x="1884" y="44"/>
                    </a:lnTo>
                    <a:lnTo>
                      <a:pt x="1872" y="34"/>
                    </a:lnTo>
                    <a:lnTo>
                      <a:pt x="1862" y="26"/>
                    </a:lnTo>
                    <a:lnTo>
                      <a:pt x="1850" y="18"/>
                    </a:lnTo>
                    <a:lnTo>
                      <a:pt x="1836" y="12"/>
                    </a:lnTo>
                    <a:lnTo>
                      <a:pt x="1822" y="6"/>
                    </a:lnTo>
                    <a:lnTo>
                      <a:pt x="1808" y="2"/>
                    </a:lnTo>
                    <a:lnTo>
                      <a:pt x="1794" y="0"/>
                    </a:lnTo>
                    <a:lnTo>
                      <a:pt x="1778" y="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50800">
                <a:noFill/>
                <a:headEnd type="oval"/>
                <a:tailEnd type="oval"/>
              </a:ln>
              <a:effectLst>
                <a:outerShdw blurRad="63500" algn="ctr" rotWithShape="0">
                  <a:schemeClr val="bg1">
                    <a:lumMod val="75000"/>
                    <a:alpha val="9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465ED242-5C5D-3762-2ECE-57726E9C4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994"/>
                <a:ext cx="439" cy="112"/>
              </a:xfrm>
              <a:custGeom>
                <a:avLst/>
                <a:gdLst/>
                <a:ahLst/>
                <a:cxnLst>
                  <a:cxn ang="0">
                    <a:pos x="610" y="0"/>
                  </a:cxn>
                  <a:cxn ang="0">
                    <a:pos x="610" y="0"/>
                  </a:cxn>
                  <a:cxn ang="0">
                    <a:pos x="578" y="2"/>
                  </a:cxn>
                  <a:cxn ang="0">
                    <a:pos x="546" y="8"/>
                  </a:cxn>
                  <a:cxn ang="0">
                    <a:pos x="516" y="16"/>
                  </a:cxn>
                  <a:cxn ang="0">
                    <a:pos x="490" y="30"/>
                  </a:cxn>
                  <a:cxn ang="0">
                    <a:pos x="0" y="312"/>
                  </a:cxn>
                  <a:cxn ang="0">
                    <a:pos x="1220" y="312"/>
                  </a:cxn>
                  <a:cxn ang="0">
                    <a:pos x="730" y="30"/>
                  </a:cxn>
                  <a:cxn ang="0">
                    <a:pos x="730" y="30"/>
                  </a:cxn>
                  <a:cxn ang="0">
                    <a:pos x="704" y="16"/>
                  </a:cxn>
                  <a:cxn ang="0">
                    <a:pos x="674" y="8"/>
                  </a:cxn>
                  <a:cxn ang="0">
                    <a:pos x="642" y="2"/>
                  </a:cxn>
                  <a:cxn ang="0">
                    <a:pos x="610" y="0"/>
                  </a:cxn>
                </a:cxnLst>
                <a:rect l="0" t="0" r="r" b="b"/>
                <a:pathLst>
                  <a:path w="1220" h="312">
                    <a:moveTo>
                      <a:pt x="610" y="0"/>
                    </a:moveTo>
                    <a:lnTo>
                      <a:pt x="610" y="0"/>
                    </a:lnTo>
                    <a:lnTo>
                      <a:pt x="578" y="2"/>
                    </a:lnTo>
                    <a:lnTo>
                      <a:pt x="546" y="8"/>
                    </a:lnTo>
                    <a:lnTo>
                      <a:pt x="516" y="16"/>
                    </a:lnTo>
                    <a:lnTo>
                      <a:pt x="490" y="30"/>
                    </a:lnTo>
                    <a:lnTo>
                      <a:pt x="0" y="312"/>
                    </a:lnTo>
                    <a:lnTo>
                      <a:pt x="1220" y="312"/>
                    </a:lnTo>
                    <a:lnTo>
                      <a:pt x="730" y="30"/>
                    </a:lnTo>
                    <a:lnTo>
                      <a:pt x="730" y="30"/>
                    </a:lnTo>
                    <a:lnTo>
                      <a:pt x="704" y="16"/>
                    </a:lnTo>
                    <a:lnTo>
                      <a:pt x="674" y="8"/>
                    </a:lnTo>
                    <a:lnTo>
                      <a:pt x="642" y="2"/>
                    </a:lnTo>
                    <a:lnTo>
                      <a:pt x="61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0" name="Rectangle 68">
              <a:extLst>
                <a:ext uri="{FF2B5EF4-FFF2-40B4-BE49-F238E27FC236}">
                  <a16:creationId xmlns:a16="http://schemas.microsoft.com/office/drawing/2014/main" id="{51BC7557-7C6B-7F22-FF4B-75B411CAE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1291"/>
              <a:ext cx="38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342900" indent="-3429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1pPr>
              <a:lvl2pPr indent="4763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2pPr>
              <a:lvl3pPr marL="11430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3pPr>
              <a:lvl4pPr marL="16002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4pPr>
              <a:lvl5pPr marL="20574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9pPr>
            </a:lstStyle>
            <a:p>
              <a:pPr marL="0" lvl="1" algn="ctr">
                <a:buClrTx/>
                <a:buFontTx/>
                <a:buNone/>
              </a:pPr>
              <a:r>
                <a:rPr lang="en-US" altLang="ko-KR" sz="1800" b="1">
                  <a:solidFill>
                    <a:srgbClr val="002060"/>
                  </a:solidFill>
                  <a:ea typeface="맑은 고딕" panose="020B0503020000020004" pitchFamily="50" charset="-127"/>
                  <a:cs typeface="Arial" panose="020B0604020202020204" pitchFamily="34" charset="0"/>
                </a:rPr>
                <a:t>Energy</a:t>
              </a:r>
            </a:p>
          </p:txBody>
        </p:sp>
      </p:grpSp>
      <p:grpSp>
        <p:nvGrpSpPr>
          <p:cNvPr id="16" name="Group 263">
            <a:extLst>
              <a:ext uri="{FF2B5EF4-FFF2-40B4-BE49-F238E27FC236}">
                <a16:creationId xmlns:a16="http://schemas.microsoft.com/office/drawing/2014/main" id="{A8816188-6F32-1119-9505-F4D62902F7B2}"/>
              </a:ext>
            </a:extLst>
          </p:cNvPr>
          <p:cNvGrpSpPr>
            <a:grpSpLocks/>
          </p:cNvGrpSpPr>
          <p:nvPr/>
        </p:nvGrpSpPr>
        <p:grpSpPr bwMode="auto">
          <a:xfrm>
            <a:off x="3047088" y="1228275"/>
            <a:ext cx="1462722" cy="977617"/>
            <a:chOff x="2526" y="985"/>
            <a:chExt cx="751" cy="833"/>
          </a:xfrm>
        </p:grpSpPr>
        <p:grpSp>
          <p:nvGrpSpPr>
            <p:cNvPr id="17" name="Group 262">
              <a:extLst>
                <a:ext uri="{FF2B5EF4-FFF2-40B4-BE49-F238E27FC236}">
                  <a16:creationId xmlns:a16="http://schemas.microsoft.com/office/drawing/2014/main" id="{E2970B55-56B2-76C9-D650-60A37F199A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6" y="985"/>
              <a:ext cx="751" cy="833"/>
              <a:chOff x="2526" y="985"/>
              <a:chExt cx="751" cy="833"/>
            </a:xfrm>
          </p:grpSpPr>
          <p:sp>
            <p:nvSpPr>
              <p:cNvPr id="19" name="AutoShape 3">
                <a:extLst>
                  <a:ext uri="{FF2B5EF4-FFF2-40B4-BE49-F238E27FC236}">
                    <a16:creationId xmlns:a16="http://schemas.microsoft.com/office/drawing/2014/main" id="{412EE521-249E-4672-BB8D-E5CF22530776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26" y="985"/>
                <a:ext cx="751" cy="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latin typeface="+mn-ea"/>
                  <a:ea typeface="+mn-ea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94E2D35E-7CD5-E7F2-C10B-9EB417A5B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985"/>
                <a:ext cx="751" cy="833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4" y="674"/>
                  </a:cxn>
                  <a:cxn ang="0">
                    <a:pos x="24" y="610"/>
                  </a:cxn>
                  <a:cxn ang="0">
                    <a:pos x="58" y="550"/>
                  </a:cxn>
                  <a:cxn ang="0">
                    <a:pos x="104" y="500"/>
                  </a:cxn>
                  <a:cxn ang="0">
                    <a:pos x="130" y="482"/>
                  </a:cxn>
                  <a:cxn ang="0">
                    <a:pos x="912" y="30"/>
                  </a:cxn>
                  <a:cxn ang="0">
                    <a:pos x="942" y="18"/>
                  </a:cxn>
                  <a:cxn ang="0">
                    <a:pos x="1008" y="2"/>
                  </a:cxn>
                  <a:cxn ang="0">
                    <a:pos x="1078" y="2"/>
                  </a:cxn>
                  <a:cxn ang="0">
                    <a:pos x="1142" y="18"/>
                  </a:cxn>
                  <a:cxn ang="0">
                    <a:pos x="1172" y="30"/>
                  </a:cxn>
                  <a:cxn ang="0">
                    <a:pos x="1954" y="482"/>
                  </a:cxn>
                  <a:cxn ang="0">
                    <a:pos x="1980" y="500"/>
                  </a:cxn>
                  <a:cxn ang="0">
                    <a:pos x="2026" y="550"/>
                  </a:cxn>
                  <a:cxn ang="0">
                    <a:pos x="2060" y="610"/>
                  </a:cxn>
                  <a:cxn ang="0">
                    <a:pos x="2080" y="674"/>
                  </a:cxn>
                  <a:cxn ang="0">
                    <a:pos x="2084" y="706"/>
                  </a:cxn>
                  <a:cxn ang="0">
                    <a:pos x="2084" y="1610"/>
                  </a:cxn>
                  <a:cxn ang="0">
                    <a:pos x="2080" y="1642"/>
                  </a:cxn>
                  <a:cxn ang="0">
                    <a:pos x="2060" y="1706"/>
                  </a:cxn>
                  <a:cxn ang="0">
                    <a:pos x="2026" y="1766"/>
                  </a:cxn>
                  <a:cxn ang="0">
                    <a:pos x="1980" y="1816"/>
                  </a:cxn>
                  <a:cxn ang="0">
                    <a:pos x="1954" y="1834"/>
                  </a:cxn>
                  <a:cxn ang="0">
                    <a:pos x="1172" y="2286"/>
                  </a:cxn>
                  <a:cxn ang="0">
                    <a:pos x="1142" y="2298"/>
                  </a:cxn>
                  <a:cxn ang="0">
                    <a:pos x="1078" y="2314"/>
                  </a:cxn>
                  <a:cxn ang="0">
                    <a:pos x="1008" y="2314"/>
                  </a:cxn>
                  <a:cxn ang="0">
                    <a:pos x="942" y="2298"/>
                  </a:cxn>
                  <a:cxn ang="0">
                    <a:pos x="912" y="2286"/>
                  </a:cxn>
                  <a:cxn ang="0">
                    <a:pos x="130" y="1834"/>
                  </a:cxn>
                  <a:cxn ang="0">
                    <a:pos x="104" y="1816"/>
                  </a:cxn>
                  <a:cxn ang="0">
                    <a:pos x="58" y="1766"/>
                  </a:cxn>
                  <a:cxn ang="0">
                    <a:pos x="24" y="1706"/>
                  </a:cxn>
                  <a:cxn ang="0">
                    <a:pos x="4" y="1642"/>
                  </a:cxn>
                  <a:cxn ang="0">
                    <a:pos x="0" y="1610"/>
                  </a:cxn>
                </a:cxnLst>
                <a:rect l="0" t="0" r="r" b="b"/>
                <a:pathLst>
                  <a:path w="2084" h="2316">
                    <a:moveTo>
                      <a:pt x="0" y="706"/>
                    </a:moveTo>
                    <a:lnTo>
                      <a:pt x="0" y="706"/>
                    </a:lnTo>
                    <a:lnTo>
                      <a:pt x="2" y="690"/>
                    </a:lnTo>
                    <a:lnTo>
                      <a:pt x="4" y="674"/>
                    </a:lnTo>
                    <a:lnTo>
                      <a:pt x="12" y="642"/>
                    </a:lnTo>
                    <a:lnTo>
                      <a:pt x="24" y="610"/>
                    </a:lnTo>
                    <a:lnTo>
                      <a:pt x="38" y="578"/>
                    </a:lnTo>
                    <a:lnTo>
                      <a:pt x="58" y="550"/>
                    </a:lnTo>
                    <a:lnTo>
                      <a:pt x="80" y="522"/>
                    </a:lnTo>
                    <a:lnTo>
                      <a:pt x="104" y="500"/>
                    </a:lnTo>
                    <a:lnTo>
                      <a:pt x="118" y="490"/>
                    </a:lnTo>
                    <a:lnTo>
                      <a:pt x="130" y="482"/>
                    </a:lnTo>
                    <a:lnTo>
                      <a:pt x="912" y="30"/>
                    </a:lnTo>
                    <a:lnTo>
                      <a:pt x="912" y="30"/>
                    </a:lnTo>
                    <a:lnTo>
                      <a:pt x="926" y="24"/>
                    </a:lnTo>
                    <a:lnTo>
                      <a:pt x="942" y="18"/>
                    </a:lnTo>
                    <a:lnTo>
                      <a:pt x="974" y="8"/>
                    </a:lnTo>
                    <a:lnTo>
                      <a:pt x="1008" y="2"/>
                    </a:lnTo>
                    <a:lnTo>
                      <a:pt x="1042" y="0"/>
                    </a:lnTo>
                    <a:lnTo>
                      <a:pt x="1078" y="2"/>
                    </a:lnTo>
                    <a:lnTo>
                      <a:pt x="1110" y="8"/>
                    </a:lnTo>
                    <a:lnTo>
                      <a:pt x="1142" y="18"/>
                    </a:lnTo>
                    <a:lnTo>
                      <a:pt x="1158" y="24"/>
                    </a:lnTo>
                    <a:lnTo>
                      <a:pt x="1172" y="30"/>
                    </a:lnTo>
                    <a:lnTo>
                      <a:pt x="1954" y="482"/>
                    </a:lnTo>
                    <a:lnTo>
                      <a:pt x="1954" y="482"/>
                    </a:lnTo>
                    <a:lnTo>
                      <a:pt x="1966" y="490"/>
                    </a:lnTo>
                    <a:lnTo>
                      <a:pt x="1980" y="500"/>
                    </a:lnTo>
                    <a:lnTo>
                      <a:pt x="2004" y="522"/>
                    </a:lnTo>
                    <a:lnTo>
                      <a:pt x="2026" y="550"/>
                    </a:lnTo>
                    <a:lnTo>
                      <a:pt x="2046" y="578"/>
                    </a:lnTo>
                    <a:lnTo>
                      <a:pt x="2060" y="610"/>
                    </a:lnTo>
                    <a:lnTo>
                      <a:pt x="2072" y="642"/>
                    </a:lnTo>
                    <a:lnTo>
                      <a:pt x="2080" y="674"/>
                    </a:lnTo>
                    <a:lnTo>
                      <a:pt x="2082" y="690"/>
                    </a:lnTo>
                    <a:lnTo>
                      <a:pt x="2084" y="706"/>
                    </a:lnTo>
                    <a:lnTo>
                      <a:pt x="2084" y="1610"/>
                    </a:lnTo>
                    <a:lnTo>
                      <a:pt x="2084" y="1610"/>
                    </a:lnTo>
                    <a:lnTo>
                      <a:pt x="2082" y="1626"/>
                    </a:lnTo>
                    <a:lnTo>
                      <a:pt x="2080" y="1642"/>
                    </a:lnTo>
                    <a:lnTo>
                      <a:pt x="2072" y="1674"/>
                    </a:lnTo>
                    <a:lnTo>
                      <a:pt x="2060" y="1706"/>
                    </a:lnTo>
                    <a:lnTo>
                      <a:pt x="2046" y="1736"/>
                    </a:lnTo>
                    <a:lnTo>
                      <a:pt x="2026" y="1766"/>
                    </a:lnTo>
                    <a:lnTo>
                      <a:pt x="2004" y="1792"/>
                    </a:lnTo>
                    <a:lnTo>
                      <a:pt x="1980" y="1816"/>
                    </a:lnTo>
                    <a:lnTo>
                      <a:pt x="1966" y="1826"/>
                    </a:lnTo>
                    <a:lnTo>
                      <a:pt x="1954" y="1834"/>
                    </a:lnTo>
                    <a:lnTo>
                      <a:pt x="1172" y="2286"/>
                    </a:lnTo>
                    <a:lnTo>
                      <a:pt x="1172" y="2286"/>
                    </a:lnTo>
                    <a:lnTo>
                      <a:pt x="1158" y="2292"/>
                    </a:lnTo>
                    <a:lnTo>
                      <a:pt x="1142" y="2298"/>
                    </a:lnTo>
                    <a:lnTo>
                      <a:pt x="1110" y="2308"/>
                    </a:lnTo>
                    <a:lnTo>
                      <a:pt x="1078" y="2314"/>
                    </a:lnTo>
                    <a:lnTo>
                      <a:pt x="1042" y="2316"/>
                    </a:lnTo>
                    <a:lnTo>
                      <a:pt x="1008" y="2314"/>
                    </a:lnTo>
                    <a:lnTo>
                      <a:pt x="974" y="2308"/>
                    </a:lnTo>
                    <a:lnTo>
                      <a:pt x="942" y="2298"/>
                    </a:lnTo>
                    <a:lnTo>
                      <a:pt x="926" y="2292"/>
                    </a:lnTo>
                    <a:lnTo>
                      <a:pt x="912" y="2286"/>
                    </a:lnTo>
                    <a:lnTo>
                      <a:pt x="130" y="1834"/>
                    </a:lnTo>
                    <a:lnTo>
                      <a:pt x="130" y="1834"/>
                    </a:lnTo>
                    <a:lnTo>
                      <a:pt x="118" y="1826"/>
                    </a:lnTo>
                    <a:lnTo>
                      <a:pt x="104" y="1816"/>
                    </a:lnTo>
                    <a:lnTo>
                      <a:pt x="80" y="1792"/>
                    </a:lnTo>
                    <a:lnTo>
                      <a:pt x="58" y="1766"/>
                    </a:lnTo>
                    <a:lnTo>
                      <a:pt x="38" y="1736"/>
                    </a:lnTo>
                    <a:lnTo>
                      <a:pt x="24" y="1706"/>
                    </a:lnTo>
                    <a:lnTo>
                      <a:pt x="12" y="1674"/>
                    </a:lnTo>
                    <a:lnTo>
                      <a:pt x="4" y="1642"/>
                    </a:lnTo>
                    <a:lnTo>
                      <a:pt x="2" y="1626"/>
                    </a:lnTo>
                    <a:lnTo>
                      <a:pt x="0" y="1610"/>
                    </a:lnTo>
                    <a:lnTo>
                      <a:pt x="0" y="706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  <a:tileRect/>
              </a:gradFill>
              <a:ln w="19050">
                <a:noFill/>
                <a:headEnd type="oval"/>
                <a:tailEnd type="oval"/>
              </a:ln>
              <a:effectLst>
                <a:innerShdw blurRad="469900">
                  <a:srgbClr val="000000">
                    <a:alpha val="50000"/>
                  </a:srgb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lvl1pPr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ko-KR" altLang="en-US" sz="1800" b="1">
                  <a:solidFill>
                    <a:srgbClr val="FF0000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28FEE576-C176-8D17-A677-EE58817C3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985"/>
                <a:ext cx="751" cy="833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4" y="674"/>
                  </a:cxn>
                  <a:cxn ang="0">
                    <a:pos x="24" y="610"/>
                  </a:cxn>
                  <a:cxn ang="0">
                    <a:pos x="58" y="550"/>
                  </a:cxn>
                  <a:cxn ang="0">
                    <a:pos x="104" y="500"/>
                  </a:cxn>
                  <a:cxn ang="0">
                    <a:pos x="130" y="482"/>
                  </a:cxn>
                  <a:cxn ang="0">
                    <a:pos x="912" y="30"/>
                  </a:cxn>
                  <a:cxn ang="0">
                    <a:pos x="942" y="18"/>
                  </a:cxn>
                  <a:cxn ang="0">
                    <a:pos x="1008" y="2"/>
                  </a:cxn>
                  <a:cxn ang="0">
                    <a:pos x="1078" y="2"/>
                  </a:cxn>
                  <a:cxn ang="0">
                    <a:pos x="1142" y="18"/>
                  </a:cxn>
                  <a:cxn ang="0">
                    <a:pos x="1172" y="30"/>
                  </a:cxn>
                  <a:cxn ang="0">
                    <a:pos x="1954" y="482"/>
                  </a:cxn>
                  <a:cxn ang="0">
                    <a:pos x="1980" y="500"/>
                  </a:cxn>
                  <a:cxn ang="0">
                    <a:pos x="2026" y="550"/>
                  </a:cxn>
                  <a:cxn ang="0">
                    <a:pos x="2060" y="610"/>
                  </a:cxn>
                  <a:cxn ang="0">
                    <a:pos x="2080" y="674"/>
                  </a:cxn>
                  <a:cxn ang="0">
                    <a:pos x="2084" y="706"/>
                  </a:cxn>
                  <a:cxn ang="0">
                    <a:pos x="2084" y="1610"/>
                  </a:cxn>
                  <a:cxn ang="0">
                    <a:pos x="2080" y="1642"/>
                  </a:cxn>
                  <a:cxn ang="0">
                    <a:pos x="2060" y="1706"/>
                  </a:cxn>
                  <a:cxn ang="0">
                    <a:pos x="2026" y="1766"/>
                  </a:cxn>
                  <a:cxn ang="0">
                    <a:pos x="1980" y="1816"/>
                  </a:cxn>
                  <a:cxn ang="0">
                    <a:pos x="1954" y="1834"/>
                  </a:cxn>
                  <a:cxn ang="0">
                    <a:pos x="1172" y="2286"/>
                  </a:cxn>
                  <a:cxn ang="0">
                    <a:pos x="1142" y="2298"/>
                  </a:cxn>
                  <a:cxn ang="0">
                    <a:pos x="1078" y="2314"/>
                  </a:cxn>
                  <a:cxn ang="0">
                    <a:pos x="1008" y="2314"/>
                  </a:cxn>
                  <a:cxn ang="0">
                    <a:pos x="942" y="2298"/>
                  </a:cxn>
                  <a:cxn ang="0">
                    <a:pos x="912" y="2286"/>
                  </a:cxn>
                  <a:cxn ang="0">
                    <a:pos x="130" y="1834"/>
                  </a:cxn>
                  <a:cxn ang="0">
                    <a:pos x="104" y="1816"/>
                  </a:cxn>
                  <a:cxn ang="0">
                    <a:pos x="58" y="1766"/>
                  </a:cxn>
                  <a:cxn ang="0">
                    <a:pos x="24" y="1706"/>
                  </a:cxn>
                  <a:cxn ang="0">
                    <a:pos x="4" y="1642"/>
                  </a:cxn>
                  <a:cxn ang="0">
                    <a:pos x="0" y="1610"/>
                  </a:cxn>
                </a:cxnLst>
                <a:rect l="0" t="0" r="r" b="b"/>
                <a:pathLst>
                  <a:path w="2084" h="2316">
                    <a:moveTo>
                      <a:pt x="0" y="706"/>
                    </a:moveTo>
                    <a:lnTo>
                      <a:pt x="0" y="706"/>
                    </a:lnTo>
                    <a:lnTo>
                      <a:pt x="2" y="690"/>
                    </a:lnTo>
                    <a:lnTo>
                      <a:pt x="4" y="674"/>
                    </a:lnTo>
                    <a:lnTo>
                      <a:pt x="12" y="642"/>
                    </a:lnTo>
                    <a:lnTo>
                      <a:pt x="24" y="610"/>
                    </a:lnTo>
                    <a:lnTo>
                      <a:pt x="38" y="578"/>
                    </a:lnTo>
                    <a:lnTo>
                      <a:pt x="58" y="550"/>
                    </a:lnTo>
                    <a:lnTo>
                      <a:pt x="80" y="522"/>
                    </a:lnTo>
                    <a:lnTo>
                      <a:pt x="104" y="500"/>
                    </a:lnTo>
                    <a:lnTo>
                      <a:pt x="118" y="490"/>
                    </a:lnTo>
                    <a:lnTo>
                      <a:pt x="130" y="482"/>
                    </a:lnTo>
                    <a:lnTo>
                      <a:pt x="912" y="30"/>
                    </a:lnTo>
                    <a:lnTo>
                      <a:pt x="912" y="30"/>
                    </a:lnTo>
                    <a:lnTo>
                      <a:pt x="926" y="24"/>
                    </a:lnTo>
                    <a:lnTo>
                      <a:pt x="942" y="18"/>
                    </a:lnTo>
                    <a:lnTo>
                      <a:pt x="974" y="8"/>
                    </a:lnTo>
                    <a:lnTo>
                      <a:pt x="1008" y="2"/>
                    </a:lnTo>
                    <a:lnTo>
                      <a:pt x="1042" y="0"/>
                    </a:lnTo>
                    <a:lnTo>
                      <a:pt x="1078" y="2"/>
                    </a:lnTo>
                    <a:lnTo>
                      <a:pt x="1110" y="8"/>
                    </a:lnTo>
                    <a:lnTo>
                      <a:pt x="1142" y="18"/>
                    </a:lnTo>
                    <a:lnTo>
                      <a:pt x="1158" y="24"/>
                    </a:lnTo>
                    <a:lnTo>
                      <a:pt x="1172" y="30"/>
                    </a:lnTo>
                    <a:lnTo>
                      <a:pt x="1954" y="482"/>
                    </a:lnTo>
                    <a:lnTo>
                      <a:pt x="1954" y="482"/>
                    </a:lnTo>
                    <a:lnTo>
                      <a:pt x="1966" y="490"/>
                    </a:lnTo>
                    <a:lnTo>
                      <a:pt x="1980" y="500"/>
                    </a:lnTo>
                    <a:lnTo>
                      <a:pt x="2004" y="522"/>
                    </a:lnTo>
                    <a:lnTo>
                      <a:pt x="2026" y="550"/>
                    </a:lnTo>
                    <a:lnTo>
                      <a:pt x="2046" y="578"/>
                    </a:lnTo>
                    <a:lnTo>
                      <a:pt x="2060" y="610"/>
                    </a:lnTo>
                    <a:lnTo>
                      <a:pt x="2072" y="642"/>
                    </a:lnTo>
                    <a:lnTo>
                      <a:pt x="2080" y="674"/>
                    </a:lnTo>
                    <a:lnTo>
                      <a:pt x="2082" y="690"/>
                    </a:lnTo>
                    <a:lnTo>
                      <a:pt x="2084" y="706"/>
                    </a:lnTo>
                    <a:lnTo>
                      <a:pt x="2084" y="1610"/>
                    </a:lnTo>
                    <a:lnTo>
                      <a:pt x="2084" y="1610"/>
                    </a:lnTo>
                    <a:lnTo>
                      <a:pt x="2082" y="1626"/>
                    </a:lnTo>
                    <a:lnTo>
                      <a:pt x="2080" y="1642"/>
                    </a:lnTo>
                    <a:lnTo>
                      <a:pt x="2072" y="1674"/>
                    </a:lnTo>
                    <a:lnTo>
                      <a:pt x="2060" y="1706"/>
                    </a:lnTo>
                    <a:lnTo>
                      <a:pt x="2046" y="1736"/>
                    </a:lnTo>
                    <a:lnTo>
                      <a:pt x="2026" y="1766"/>
                    </a:lnTo>
                    <a:lnTo>
                      <a:pt x="2004" y="1792"/>
                    </a:lnTo>
                    <a:lnTo>
                      <a:pt x="1980" y="1816"/>
                    </a:lnTo>
                    <a:lnTo>
                      <a:pt x="1966" y="1826"/>
                    </a:lnTo>
                    <a:lnTo>
                      <a:pt x="1954" y="1834"/>
                    </a:lnTo>
                    <a:lnTo>
                      <a:pt x="1172" y="2286"/>
                    </a:lnTo>
                    <a:lnTo>
                      <a:pt x="1172" y="2286"/>
                    </a:lnTo>
                    <a:lnTo>
                      <a:pt x="1158" y="2292"/>
                    </a:lnTo>
                    <a:lnTo>
                      <a:pt x="1142" y="2298"/>
                    </a:lnTo>
                    <a:lnTo>
                      <a:pt x="1110" y="2308"/>
                    </a:lnTo>
                    <a:lnTo>
                      <a:pt x="1078" y="2314"/>
                    </a:lnTo>
                    <a:lnTo>
                      <a:pt x="1042" y="2316"/>
                    </a:lnTo>
                    <a:lnTo>
                      <a:pt x="1008" y="2314"/>
                    </a:lnTo>
                    <a:lnTo>
                      <a:pt x="974" y="2308"/>
                    </a:lnTo>
                    <a:lnTo>
                      <a:pt x="942" y="2298"/>
                    </a:lnTo>
                    <a:lnTo>
                      <a:pt x="926" y="2292"/>
                    </a:lnTo>
                    <a:lnTo>
                      <a:pt x="912" y="2286"/>
                    </a:lnTo>
                    <a:lnTo>
                      <a:pt x="130" y="1834"/>
                    </a:lnTo>
                    <a:lnTo>
                      <a:pt x="130" y="1834"/>
                    </a:lnTo>
                    <a:lnTo>
                      <a:pt x="118" y="1826"/>
                    </a:lnTo>
                    <a:lnTo>
                      <a:pt x="104" y="1816"/>
                    </a:lnTo>
                    <a:lnTo>
                      <a:pt x="80" y="1792"/>
                    </a:lnTo>
                    <a:lnTo>
                      <a:pt x="58" y="1766"/>
                    </a:lnTo>
                    <a:lnTo>
                      <a:pt x="38" y="1736"/>
                    </a:lnTo>
                    <a:lnTo>
                      <a:pt x="24" y="1706"/>
                    </a:lnTo>
                    <a:lnTo>
                      <a:pt x="12" y="1674"/>
                    </a:lnTo>
                    <a:lnTo>
                      <a:pt x="4" y="1642"/>
                    </a:lnTo>
                    <a:lnTo>
                      <a:pt x="2" y="1626"/>
                    </a:lnTo>
                    <a:lnTo>
                      <a:pt x="0" y="1610"/>
                    </a:lnTo>
                    <a:lnTo>
                      <a:pt x="0" y="706"/>
                    </a:lnTo>
                  </a:path>
                </a:pathLst>
              </a:custGeom>
              <a:solidFill>
                <a:srgbClr val="014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66ED0AAD-D8E6-B7AC-C63B-F51E091A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1202"/>
                <a:ext cx="695" cy="584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4" y="120"/>
                  </a:cxn>
                  <a:cxn ang="0">
                    <a:pos x="0" y="150"/>
                  </a:cxn>
                  <a:cxn ang="0">
                    <a:pos x="0" y="962"/>
                  </a:cxn>
                  <a:cxn ang="0">
                    <a:pos x="4" y="994"/>
                  </a:cxn>
                  <a:cxn ang="0">
                    <a:pos x="22" y="1058"/>
                  </a:cxn>
                  <a:cxn ang="0">
                    <a:pos x="58" y="1120"/>
                  </a:cxn>
                  <a:cxn ang="0">
                    <a:pos x="104" y="1168"/>
                  </a:cxn>
                  <a:cxn ang="0">
                    <a:pos x="130" y="1186"/>
                  </a:cxn>
                  <a:cxn ang="0">
                    <a:pos x="834" y="1594"/>
                  </a:cxn>
                  <a:cxn ang="0">
                    <a:pos x="864" y="1608"/>
                  </a:cxn>
                  <a:cxn ang="0">
                    <a:pos x="928" y="1622"/>
                  </a:cxn>
                  <a:cxn ang="0">
                    <a:pos x="1000" y="1622"/>
                  </a:cxn>
                  <a:cxn ang="0">
                    <a:pos x="1064" y="1608"/>
                  </a:cxn>
                  <a:cxn ang="0">
                    <a:pos x="1094" y="1594"/>
                  </a:cxn>
                  <a:cxn ang="0">
                    <a:pos x="1798" y="1186"/>
                  </a:cxn>
                  <a:cxn ang="0">
                    <a:pos x="1824" y="1168"/>
                  </a:cxn>
                  <a:cxn ang="0">
                    <a:pos x="1870" y="1120"/>
                  </a:cxn>
                  <a:cxn ang="0">
                    <a:pos x="1906" y="1058"/>
                  </a:cxn>
                  <a:cxn ang="0">
                    <a:pos x="1924" y="994"/>
                  </a:cxn>
                  <a:cxn ang="0">
                    <a:pos x="1928" y="962"/>
                  </a:cxn>
                  <a:cxn ang="0">
                    <a:pos x="1928" y="150"/>
                  </a:cxn>
                  <a:cxn ang="0">
                    <a:pos x="1924" y="120"/>
                  </a:cxn>
                  <a:cxn ang="0">
                    <a:pos x="1916" y="92"/>
                  </a:cxn>
                  <a:cxn ang="0">
                    <a:pos x="1902" y="66"/>
                  </a:cxn>
                  <a:cxn ang="0">
                    <a:pos x="1884" y="44"/>
                  </a:cxn>
                  <a:cxn ang="0">
                    <a:pos x="1862" y="26"/>
                  </a:cxn>
                  <a:cxn ang="0">
                    <a:pos x="1836" y="12"/>
                  </a:cxn>
                  <a:cxn ang="0">
                    <a:pos x="1808" y="2"/>
                  </a:cxn>
                  <a:cxn ang="0">
                    <a:pos x="1778" y="0"/>
                  </a:cxn>
                </a:cxnLst>
                <a:rect l="0" t="0" r="r" b="b"/>
                <a:pathLst>
                  <a:path w="1928" h="1624">
                    <a:moveTo>
                      <a:pt x="150" y="0"/>
                    </a:move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6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6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8" y="104"/>
                    </a:lnTo>
                    <a:lnTo>
                      <a:pt x="4" y="120"/>
                    </a:lnTo>
                    <a:lnTo>
                      <a:pt x="2" y="134"/>
                    </a:lnTo>
                    <a:lnTo>
                      <a:pt x="0" y="150"/>
                    </a:lnTo>
                    <a:lnTo>
                      <a:pt x="0" y="962"/>
                    </a:lnTo>
                    <a:lnTo>
                      <a:pt x="0" y="962"/>
                    </a:lnTo>
                    <a:lnTo>
                      <a:pt x="2" y="978"/>
                    </a:lnTo>
                    <a:lnTo>
                      <a:pt x="4" y="994"/>
                    </a:lnTo>
                    <a:lnTo>
                      <a:pt x="10" y="1026"/>
                    </a:lnTo>
                    <a:lnTo>
                      <a:pt x="22" y="1058"/>
                    </a:lnTo>
                    <a:lnTo>
                      <a:pt x="38" y="1090"/>
                    </a:lnTo>
                    <a:lnTo>
                      <a:pt x="58" y="1120"/>
                    </a:lnTo>
                    <a:lnTo>
                      <a:pt x="80" y="1146"/>
                    </a:lnTo>
                    <a:lnTo>
                      <a:pt x="104" y="1168"/>
                    </a:lnTo>
                    <a:lnTo>
                      <a:pt x="116" y="1178"/>
                    </a:lnTo>
                    <a:lnTo>
                      <a:pt x="130" y="1186"/>
                    </a:lnTo>
                    <a:lnTo>
                      <a:pt x="834" y="1594"/>
                    </a:lnTo>
                    <a:lnTo>
                      <a:pt x="834" y="1594"/>
                    </a:lnTo>
                    <a:lnTo>
                      <a:pt x="848" y="1600"/>
                    </a:lnTo>
                    <a:lnTo>
                      <a:pt x="864" y="1608"/>
                    </a:lnTo>
                    <a:lnTo>
                      <a:pt x="896" y="1616"/>
                    </a:lnTo>
                    <a:lnTo>
                      <a:pt x="928" y="1622"/>
                    </a:lnTo>
                    <a:lnTo>
                      <a:pt x="964" y="1624"/>
                    </a:lnTo>
                    <a:lnTo>
                      <a:pt x="1000" y="1622"/>
                    </a:lnTo>
                    <a:lnTo>
                      <a:pt x="1032" y="1616"/>
                    </a:lnTo>
                    <a:lnTo>
                      <a:pt x="1064" y="1608"/>
                    </a:lnTo>
                    <a:lnTo>
                      <a:pt x="1080" y="1600"/>
                    </a:lnTo>
                    <a:lnTo>
                      <a:pt x="1094" y="1594"/>
                    </a:lnTo>
                    <a:lnTo>
                      <a:pt x="1798" y="1186"/>
                    </a:lnTo>
                    <a:lnTo>
                      <a:pt x="1798" y="1186"/>
                    </a:lnTo>
                    <a:lnTo>
                      <a:pt x="1812" y="1178"/>
                    </a:lnTo>
                    <a:lnTo>
                      <a:pt x="1824" y="1168"/>
                    </a:lnTo>
                    <a:lnTo>
                      <a:pt x="1848" y="1146"/>
                    </a:lnTo>
                    <a:lnTo>
                      <a:pt x="1870" y="1120"/>
                    </a:lnTo>
                    <a:lnTo>
                      <a:pt x="1890" y="1090"/>
                    </a:lnTo>
                    <a:lnTo>
                      <a:pt x="1906" y="1058"/>
                    </a:lnTo>
                    <a:lnTo>
                      <a:pt x="1918" y="1026"/>
                    </a:lnTo>
                    <a:lnTo>
                      <a:pt x="1924" y="994"/>
                    </a:lnTo>
                    <a:lnTo>
                      <a:pt x="1926" y="978"/>
                    </a:lnTo>
                    <a:lnTo>
                      <a:pt x="1928" y="962"/>
                    </a:lnTo>
                    <a:lnTo>
                      <a:pt x="1928" y="150"/>
                    </a:lnTo>
                    <a:lnTo>
                      <a:pt x="1928" y="150"/>
                    </a:lnTo>
                    <a:lnTo>
                      <a:pt x="1926" y="134"/>
                    </a:lnTo>
                    <a:lnTo>
                      <a:pt x="1924" y="120"/>
                    </a:lnTo>
                    <a:lnTo>
                      <a:pt x="1920" y="104"/>
                    </a:lnTo>
                    <a:lnTo>
                      <a:pt x="1916" y="92"/>
                    </a:lnTo>
                    <a:lnTo>
                      <a:pt x="1910" y="78"/>
                    </a:lnTo>
                    <a:lnTo>
                      <a:pt x="1902" y="66"/>
                    </a:lnTo>
                    <a:lnTo>
                      <a:pt x="1894" y="54"/>
                    </a:lnTo>
                    <a:lnTo>
                      <a:pt x="1884" y="44"/>
                    </a:lnTo>
                    <a:lnTo>
                      <a:pt x="1872" y="34"/>
                    </a:lnTo>
                    <a:lnTo>
                      <a:pt x="1862" y="26"/>
                    </a:lnTo>
                    <a:lnTo>
                      <a:pt x="1850" y="18"/>
                    </a:lnTo>
                    <a:lnTo>
                      <a:pt x="1836" y="12"/>
                    </a:lnTo>
                    <a:lnTo>
                      <a:pt x="1822" y="6"/>
                    </a:lnTo>
                    <a:lnTo>
                      <a:pt x="1808" y="2"/>
                    </a:lnTo>
                    <a:lnTo>
                      <a:pt x="1794" y="0"/>
                    </a:lnTo>
                    <a:lnTo>
                      <a:pt x="1778" y="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50800">
                <a:noFill/>
                <a:headEnd type="oval"/>
                <a:tailEnd type="oval"/>
              </a:ln>
              <a:effectLst>
                <a:outerShdw blurRad="63500" algn="ctr" rotWithShape="0">
                  <a:schemeClr val="bg1">
                    <a:lumMod val="75000"/>
                    <a:alpha val="9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01E37B20-7437-8438-9898-D01577C4B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994"/>
                <a:ext cx="439" cy="112"/>
              </a:xfrm>
              <a:custGeom>
                <a:avLst/>
                <a:gdLst/>
                <a:ahLst/>
                <a:cxnLst>
                  <a:cxn ang="0">
                    <a:pos x="610" y="0"/>
                  </a:cxn>
                  <a:cxn ang="0">
                    <a:pos x="610" y="0"/>
                  </a:cxn>
                  <a:cxn ang="0">
                    <a:pos x="578" y="2"/>
                  </a:cxn>
                  <a:cxn ang="0">
                    <a:pos x="546" y="8"/>
                  </a:cxn>
                  <a:cxn ang="0">
                    <a:pos x="516" y="16"/>
                  </a:cxn>
                  <a:cxn ang="0">
                    <a:pos x="490" y="30"/>
                  </a:cxn>
                  <a:cxn ang="0">
                    <a:pos x="0" y="312"/>
                  </a:cxn>
                  <a:cxn ang="0">
                    <a:pos x="1220" y="312"/>
                  </a:cxn>
                  <a:cxn ang="0">
                    <a:pos x="730" y="30"/>
                  </a:cxn>
                  <a:cxn ang="0">
                    <a:pos x="730" y="30"/>
                  </a:cxn>
                  <a:cxn ang="0">
                    <a:pos x="704" y="16"/>
                  </a:cxn>
                  <a:cxn ang="0">
                    <a:pos x="674" y="8"/>
                  </a:cxn>
                  <a:cxn ang="0">
                    <a:pos x="642" y="2"/>
                  </a:cxn>
                  <a:cxn ang="0">
                    <a:pos x="610" y="0"/>
                  </a:cxn>
                </a:cxnLst>
                <a:rect l="0" t="0" r="r" b="b"/>
                <a:pathLst>
                  <a:path w="1220" h="312">
                    <a:moveTo>
                      <a:pt x="610" y="0"/>
                    </a:moveTo>
                    <a:lnTo>
                      <a:pt x="610" y="0"/>
                    </a:lnTo>
                    <a:lnTo>
                      <a:pt x="578" y="2"/>
                    </a:lnTo>
                    <a:lnTo>
                      <a:pt x="546" y="8"/>
                    </a:lnTo>
                    <a:lnTo>
                      <a:pt x="516" y="16"/>
                    </a:lnTo>
                    <a:lnTo>
                      <a:pt x="490" y="30"/>
                    </a:lnTo>
                    <a:lnTo>
                      <a:pt x="0" y="312"/>
                    </a:lnTo>
                    <a:lnTo>
                      <a:pt x="1220" y="312"/>
                    </a:lnTo>
                    <a:lnTo>
                      <a:pt x="730" y="30"/>
                    </a:lnTo>
                    <a:lnTo>
                      <a:pt x="730" y="30"/>
                    </a:lnTo>
                    <a:lnTo>
                      <a:pt x="704" y="16"/>
                    </a:lnTo>
                    <a:lnTo>
                      <a:pt x="674" y="8"/>
                    </a:lnTo>
                    <a:lnTo>
                      <a:pt x="642" y="2"/>
                    </a:lnTo>
                    <a:lnTo>
                      <a:pt x="61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8" name="Rectangle 68">
              <a:extLst>
                <a:ext uri="{FF2B5EF4-FFF2-40B4-BE49-F238E27FC236}">
                  <a16:creationId xmlns:a16="http://schemas.microsoft.com/office/drawing/2014/main" id="{13719ED6-6195-495E-4310-2D46C1A53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291"/>
              <a:ext cx="3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342900" indent="-3429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1pPr>
              <a:lvl2pPr indent="4763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2pPr>
              <a:lvl3pPr marL="11430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3pPr>
              <a:lvl4pPr marL="16002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4pPr>
              <a:lvl5pPr marL="20574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9pPr>
            </a:lstStyle>
            <a:p>
              <a:pPr marL="0" lvl="1" algn="ctr">
                <a:buClrTx/>
                <a:buFontTx/>
                <a:buNone/>
              </a:pPr>
              <a:endParaRPr lang="en-US" altLang="ko-KR" sz="1800" b="1">
                <a:solidFill>
                  <a:srgbClr val="FF0000"/>
                </a:solidFill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63">
            <a:extLst>
              <a:ext uri="{FF2B5EF4-FFF2-40B4-BE49-F238E27FC236}">
                <a16:creationId xmlns:a16="http://schemas.microsoft.com/office/drawing/2014/main" id="{D0156933-6C93-F227-0805-EA1AFF74C6C9}"/>
              </a:ext>
            </a:extLst>
          </p:cNvPr>
          <p:cNvGrpSpPr>
            <a:grpSpLocks/>
          </p:cNvGrpSpPr>
          <p:nvPr/>
        </p:nvGrpSpPr>
        <p:grpSpPr bwMode="auto">
          <a:xfrm>
            <a:off x="5391481" y="1215311"/>
            <a:ext cx="1462722" cy="977617"/>
            <a:chOff x="2526" y="985"/>
            <a:chExt cx="751" cy="833"/>
          </a:xfrm>
        </p:grpSpPr>
        <p:grpSp>
          <p:nvGrpSpPr>
            <p:cNvPr id="25" name="Group 262">
              <a:extLst>
                <a:ext uri="{FF2B5EF4-FFF2-40B4-BE49-F238E27FC236}">
                  <a16:creationId xmlns:a16="http://schemas.microsoft.com/office/drawing/2014/main" id="{56589710-571C-0C08-577F-537A29A3B3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6" y="985"/>
              <a:ext cx="751" cy="833"/>
              <a:chOff x="2526" y="985"/>
              <a:chExt cx="751" cy="833"/>
            </a:xfrm>
          </p:grpSpPr>
          <p:sp>
            <p:nvSpPr>
              <p:cNvPr id="27" name="AutoShape 3">
                <a:extLst>
                  <a:ext uri="{FF2B5EF4-FFF2-40B4-BE49-F238E27FC236}">
                    <a16:creationId xmlns:a16="http://schemas.microsoft.com/office/drawing/2014/main" id="{F6141C27-9B66-B9AF-2359-B6AB29F67E0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26" y="985"/>
                <a:ext cx="751" cy="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latin typeface="+mn-ea"/>
                  <a:ea typeface="+mn-ea"/>
                </a:endParaRPr>
              </a:p>
            </p:txBody>
          </p:sp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FECDB7DD-A52E-4780-6604-22B026728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985"/>
                <a:ext cx="751" cy="833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4" y="674"/>
                  </a:cxn>
                  <a:cxn ang="0">
                    <a:pos x="24" y="610"/>
                  </a:cxn>
                  <a:cxn ang="0">
                    <a:pos x="58" y="550"/>
                  </a:cxn>
                  <a:cxn ang="0">
                    <a:pos x="104" y="500"/>
                  </a:cxn>
                  <a:cxn ang="0">
                    <a:pos x="130" y="482"/>
                  </a:cxn>
                  <a:cxn ang="0">
                    <a:pos x="912" y="30"/>
                  </a:cxn>
                  <a:cxn ang="0">
                    <a:pos x="942" y="18"/>
                  </a:cxn>
                  <a:cxn ang="0">
                    <a:pos x="1008" y="2"/>
                  </a:cxn>
                  <a:cxn ang="0">
                    <a:pos x="1078" y="2"/>
                  </a:cxn>
                  <a:cxn ang="0">
                    <a:pos x="1142" y="18"/>
                  </a:cxn>
                  <a:cxn ang="0">
                    <a:pos x="1172" y="30"/>
                  </a:cxn>
                  <a:cxn ang="0">
                    <a:pos x="1954" y="482"/>
                  </a:cxn>
                  <a:cxn ang="0">
                    <a:pos x="1980" y="500"/>
                  </a:cxn>
                  <a:cxn ang="0">
                    <a:pos x="2026" y="550"/>
                  </a:cxn>
                  <a:cxn ang="0">
                    <a:pos x="2060" y="610"/>
                  </a:cxn>
                  <a:cxn ang="0">
                    <a:pos x="2080" y="674"/>
                  </a:cxn>
                  <a:cxn ang="0">
                    <a:pos x="2084" y="706"/>
                  </a:cxn>
                  <a:cxn ang="0">
                    <a:pos x="2084" y="1610"/>
                  </a:cxn>
                  <a:cxn ang="0">
                    <a:pos x="2080" y="1642"/>
                  </a:cxn>
                  <a:cxn ang="0">
                    <a:pos x="2060" y="1706"/>
                  </a:cxn>
                  <a:cxn ang="0">
                    <a:pos x="2026" y="1766"/>
                  </a:cxn>
                  <a:cxn ang="0">
                    <a:pos x="1980" y="1816"/>
                  </a:cxn>
                  <a:cxn ang="0">
                    <a:pos x="1954" y="1834"/>
                  </a:cxn>
                  <a:cxn ang="0">
                    <a:pos x="1172" y="2286"/>
                  </a:cxn>
                  <a:cxn ang="0">
                    <a:pos x="1142" y="2298"/>
                  </a:cxn>
                  <a:cxn ang="0">
                    <a:pos x="1078" y="2314"/>
                  </a:cxn>
                  <a:cxn ang="0">
                    <a:pos x="1008" y="2314"/>
                  </a:cxn>
                  <a:cxn ang="0">
                    <a:pos x="942" y="2298"/>
                  </a:cxn>
                  <a:cxn ang="0">
                    <a:pos x="912" y="2286"/>
                  </a:cxn>
                  <a:cxn ang="0">
                    <a:pos x="130" y="1834"/>
                  </a:cxn>
                  <a:cxn ang="0">
                    <a:pos x="104" y="1816"/>
                  </a:cxn>
                  <a:cxn ang="0">
                    <a:pos x="58" y="1766"/>
                  </a:cxn>
                  <a:cxn ang="0">
                    <a:pos x="24" y="1706"/>
                  </a:cxn>
                  <a:cxn ang="0">
                    <a:pos x="4" y="1642"/>
                  </a:cxn>
                  <a:cxn ang="0">
                    <a:pos x="0" y="1610"/>
                  </a:cxn>
                </a:cxnLst>
                <a:rect l="0" t="0" r="r" b="b"/>
                <a:pathLst>
                  <a:path w="2084" h="2316">
                    <a:moveTo>
                      <a:pt x="0" y="706"/>
                    </a:moveTo>
                    <a:lnTo>
                      <a:pt x="0" y="706"/>
                    </a:lnTo>
                    <a:lnTo>
                      <a:pt x="2" y="690"/>
                    </a:lnTo>
                    <a:lnTo>
                      <a:pt x="4" y="674"/>
                    </a:lnTo>
                    <a:lnTo>
                      <a:pt x="12" y="642"/>
                    </a:lnTo>
                    <a:lnTo>
                      <a:pt x="24" y="610"/>
                    </a:lnTo>
                    <a:lnTo>
                      <a:pt x="38" y="578"/>
                    </a:lnTo>
                    <a:lnTo>
                      <a:pt x="58" y="550"/>
                    </a:lnTo>
                    <a:lnTo>
                      <a:pt x="80" y="522"/>
                    </a:lnTo>
                    <a:lnTo>
                      <a:pt x="104" y="500"/>
                    </a:lnTo>
                    <a:lnTo>
                      <a:pt x="118" y="490"/>
                    </a:lnTo>
                    <a:lnTo>
                      <a:pt x="130" y="482"/>
                    </a:lnTo>
                    <a:lnTo>
                      <a:pt x="912" y="30"/>
                    </a:lnTo>
                    <a:lnTo>
                      <a:pt x="912" y="30"/>
                    </a:lnTo>
                    <a:lnTo>
                      <a:pt x="926" y="24"/>
                    </a:lnTo>
                    <a:lnTo>
                      <a:pt x="942" y="18"/>
                    </a:lnTo>
                    <a:lnTo>
                      <a:pt x="974" y="8"/>
                    </a:lnTo>
                    <a:lnTo>
                      <a:pt x="1008" y="2"/>
                    </a:lnTo>
                    <a:lnTo>
                      <a:pt x="1042" y="0"/>
                    </a:lnTo>
                    <a:lnTo>
                      <a:pt x="1078" y="2"/>
                    </a:lnTo>
                    <a:lnTo>
                      <a:pt x="1110" y="8"/>
                    </a:lnTo>
                    <a:lnTo>
                      <a:pt x="1142" y="18"/>
                    </a:lnTo>
                    <a:lnTo>
                      <a:pt x="1158" y="24"/>
                    </a:lnTo>
                    <a:lnTo>
                      <a:pt x="1172" y="30"/>
                    </a:lnTo>
                    <a:lnTo>
                      <a:pt x="1954" y="482"/>
                    </a:lnTo>
                    <a:lnTo>
                      <a:pt x="1954" y="482"/>
                    </a:lnTo>
                    <a:lnTo>
                      <a:pt x="1966" y="490"/>
                    </a:lnTo>
                    <a:lnTo>
                      <a:pt x="1980" y="500"/>
                    </a:lnTo>
                    <a:lnTo>
                      <a:pt x="2004" y="522"/>
                    </a:lnTo>
                    <a:lnTo>
                      <a:pt x="2026" y="550"/>
                    </a:lnTo>
                    <a:lnTo>
                      <a:pt x="2046" y="578"/>
                    </a:lnTo>
                    <a:lnTo>
                      <a:pt x="2060" y="610"/>
                    </a:lnTo>
                    <a:lnTo>
                      <a:pt x="2072" y="642"/>
                    </a:lnTo>
                    <a:lnTo>
                      <a:pt x="2080" y="674"/>
                    </a:lnTo>
                    <a:lnTo>
                      <a:pt x="2082" y="690"/>
                    </a:lnTo>
                    <a:lnTo>
                      <a:pt x="2084" y="706"/>
                    </a:lnTo>
                    <a:lnTo>
                      <a:pt x="2084" y="1610"/>
                    </a:lnTo>
                    <a:lnTo>
                      <a:pt x="2084" y="1610"/>
                    </a:lnTo>
                    <a:lnTo>
                      <a:pt x="2082" y="1626"/>
                    </a:lnTo>
                    <a:lnTo>
                      <a:pt x="2080" y="1642"/>
                    </a:lnTo>
                    <a:lnTo>
                      <a:pt x="2072" y="1674"/>
                    </a:lnTo>
                    <a:lnTo>
                      <a:pt x="2060" y="1706"/>
                    </a:lnTo>
                    <a:lnTo>
                      <a:pt x="2046" y="1736"/>
                    </a:lnTo>
                    <a:lnTo>
                      <a:pt x="2026" y="1766"/>
                    </a:lnTo>
                    <a:lnTo>
                      <a:pt x="2004" y="1792"/>
                    </a:lnTo>
                    <a:lnTo>
                      <a:pt x="1980" y="1816"/>
                    </a:lnTo>
                    <a:lnTo>
                      <a:pt x="1966" y="1826"/>
                    </a:lnTo>
                    <a:lnTo>
                      <a:pt x="1954" y="1834"/>
                    </a:lnTo>
                    <a:lnTo>
                      <a:pt x="1172" y="2286"/>
                    </a:lnTo>
                    <a:lnTo>
                      <a:pt x="1172" y="2286"/>
                    </a:lnTo>
                    <a:lnTo>
                      <a:pt x="1158" y="2292"/>
                    </a:lnTo>
                    <a:lnTo>
                      <a:pt x="1142" y="2298"/>
                    </a:lnTo>
                    <a:lnTo>
                      <a:pt x="1110" y="2308"/>
                    </a:lnTo>
                    <a:lnTo>
                      <a:pt x="1078" y="2314"/>
                    </a:lnTo>
                    <a:lnTo>
                      <a:pt x="1042" y="2316"/>
                    </a:lnTo>
                    <a:lnTo>
                      <a:pt x="1008" y="2314"/>
                    </a:lnTo>
                    <a:lnTo>
                      <a:pt x="974" y="2308"/>
                    </a:lnTo>
                    <a:lnTo>
                      <a:pt x="942" y="2298"/>
                    </a:lnTo>
                    <a:lnTo>
                      <a:pt x="926" y="2292"/>
                    </a:lnTo>
                    <a:lnTo>
                      <a:pt x="912" y="2286"/>
                    </a:lnTo>
                    <a:lnTo>
                      <a:pt x="130" y="1834"/>
                    </a:lnTo>
                    <a:lnTo>
                      <a:pt x="130" y="1834"/>
                    </a:lnTo>
                    <a:lnTo>
                      <a:pt x="118" y="1826"/>
                    </a:lnTo>
                    <a:lnTo>
                      <a:pt x="104" y="1816"/>
                    </a:lnTo>
                    <a:lnTo>
                      <a:pt x="80" y="1792"/>
                    </a:lnTo>
                    <a:lnTo>
                      <a:pt x="58" y="1766"/>
                    </a:lnTo>
                    <a:lnTo>
                      <a:pt x="38" y="1736"/>
                    </a:lnTo>
                    <a:lnTo>
                      <a:pt x="24" y="1706"/>
                    </a:lnTo>
                    <a:lnTo>
                      <a:pt x="12" y="1674"/>
                    </a:lnTo>
                    <a:lnTo>
                      <a:pt x="4" y="1642"/>
                    </a:lnTo>
                    <a:lnTo>
                      <a:pt x="2" y="1626"/>
                    </a:lnTo>
                    <a:lnTo>
                      <a:pt x="0" y="1610"/>
                    </a:lnTo>
                    <a:lnTo>
                      <a:pt x="0" y="706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  <a:tileRect/>
              </a:gradFill>
              <a:ln w="19050">
                <a:noFill/>
                <a:headEnd type="oval"/>
                <a:tailEnd type="oval"/>
              </a:ln>
              <a:effectLst>
                <a:innerShdw blurRad="469900">
                  <a:srgbClr val="000000">
                    <a:alpha val="50000"/>
                  </a:srgb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lvl1pPr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ko-KR" altLang="en-US" sz="1800" b="1">
                  <a:solidFill>
                    <a:srgbClr val="FF0000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E8371C2F-4C32-559F-23CC-9CD55BF7B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985"/>
                <a:ext cx="751" cy="833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4" y="674"/>
                  </a:cxn>
                  <a:cxn ang="0">
                    <a:pos x="24" y="610"/>
                  </a:cxn>
                  <a:cxn ang="0">
                    <a:pos x="58" y="550"/>
                  </a:cxn>
                  <a:cxn ang="0">
                    <a:pos x="104" y="500"/>
                  </a:cxn>
                  <a:cxn ang="0">
                    <a:pos x="130" y="482"/>
                  </a:cxn>
                  <a:cxn ang="0">
                    <a:pos x="912" y="30"/>
                  </a:cxn>
                  <a:cxn ang="0">
                    <a:pos x="942" y="18"/>
                  </a:cxn>
                  <a:cxn ang="0">
                    <a:pos x="1008" y="2"/>
                  </a:cxn>
                  <a:cxn ang="0">
                    <a:pos x="1078" y="2"/>
                  </a:cxn>
                  <a:cxn ang="0">
                    <a:pos x="1142" y="18"/>
                  </a:cxn>
                  <a:cxn ang="0">
                    <a:pos x="1172" y="30"/>
                  </a:cxn>
                  <a:cxn ang="0">
                    <a:pos x="1954" y="482"/>
                  </a:cxn>
                  <a:cxn ang="0">
                    <a:pos x="1980" y="500"/>
                  </a:cxn>
                  <a:cxn ang="0">
                    <a:pos x="2026" y="550"/>
                  </a:cxn>
                  <a:cxn ang="0">
                    <a:pos x="2060" y="610"/>
                  </a:cxn>
                  <a:cxn ang="0">
                    <a:pos x="2080" y="674"/>
                  </a:cxn>
                  <a:cxn ang="0">
                    <a:pos x="2084" y="706"/>
                  </a:cxn>
                  <a:cxn ang="0">
                    <a:pos x="2084" y="1610"/>
                  </a:cxn>
                  <a:cxn ang="0">
                    <a:pos x="2080" y="1642"/>
                  </a:cxn>
                  <a:cxn ang="0">
                    <a:pos x="2060" y="1706"/>
                  </a:cxn>
                  <a:cxn ang="0">
                    <a:pos x="2026" y="1766"/>
                  </a:cxn>
                  <a:cxn ang="0">
                    <a:pos x="1980" y="1816"/>
                  </a:cxn>
                  <a:cxn ang="0">
                    <a:pos x="1954" y="1834"/>
                  </a:cxn>
                  <a:cxn ang="0">
                    <a:pos x="1172" y="2286"/>
                  </a:cxn>
                  <a:cxn ang="0">
                    <a:pos x="1142" y="2298"/>
                  </a:cxn>
                  <a:cxn ang="0">
                    <a:pos x="1078" y="2314"/>
                  </a:cxn>
                  <a:cxn ang="0">
                    <a:pos x="1008" y="2314"/>
                  </a:cxn>
                  <a:cxn ang="0">
                    <a:pos x="942" y="2298"/>
                  </a:cxn>
                  <a:cxn ang="0">
                    <a:pos x="912" y="2286"/>
                  </a:cxn>
                  <a:cxn ang="0">
                    <a:pos x="130" y="1834"/>
                  </a:cxn>
                  <a:cxn ang="0">
                    <a:pos x="104" y="1816"/>
                  </a:cxn>
                  <a:cxn ang="0">
                    <a:pos x="58" y="1766"/>
                  </a:cxn>
                  <a:cxn ang="0">
                    <a:pos x="24" y="1706"/>
                  </a:cxn>
                  <a:cxn ang="0">
                    <a:pos x="4" y="1642"/>
                  </a:cxn>
                  <a:cxn ang="0">
                    <a:pos x="0" y="1610"/>
                  </a:cxn>
                </a:cxnLst>
                <a:rect l="0" t="0" r="r" b="b"/>
                <a:pathLst>
                  <a:path w="2084" h="2316">
                    <a:moveTo>
                      <a:pt x="0" y="706"/>
                    </a:moveTo>
                    <a:lnTo>
                      <a:pt x="0" y="706"/>
                    </a:lnTo>
                    <a:lnTo>
                      <a:pt x="2" y="690"/>
                    </a:lnTo>
                    <a:lnTo>
                      <a:pt x="4" y="674"/>
                    </a:lnTo>
                    <a:lnTo>
                      <a:pt x="12" y="642"/>
                    </a:lnTo>
                    <a:lnTo>
                      <a:pt x="24" y="610"/>
                    </a:lnTo>
                    <a:lnTo>
                      <a:pt x="38" y="578"/>
                    </a:lnTo>
                    <a:lnTo>
                      <a:pt x="58" y="550"/>
                    </a:lnTo>
                    <a:lnTo>
                      <a:pt x="80" y="522"/>
                    </a:lnTo>
                    <a:lnTo>
                      <a:pt x="104" y="500"/>
                    </a:lnTo>
                    <a:lnTo>
                      <a:pt x="118" y="490"/>
                    </a:lnTo>
                    <a:lnTo>
                      <a:pt x="130" y="482"/>
                    </a:lnTo>
                    <a:lnTo>
                      <a:pt x="912" y="30"/>
                    </a:lnTo>
                    <a:lnTo>
                      <a:pt x="912" y="30"/>
                    </a:lnTo>
                    <a:lnTo>
                      <a:pt x="926" y="24"/>
                    </a:lnTo>
                    <a:lnTo>
                      <a:pt x="942" y="18"/>
                    </a:lnTo>
                    <a:lnTo>
                      <a:pt x="974" y="8"/>
                    </a:lnTo>
                    <a:lnTo>
                      <a:pt x="1008" y="2"/>
                    </a:lnTo>
                    <a:lnTo>
                      <a:pt x="1042" y="0"/>
                    </a:lnTo>
                    <a:lnTo>
                      <a:pt x="1078" y="2"/>
                    </a:lnTo>
                    <a:lnTo>
                      <a:pt x="1110" y="8"/>
                    </a:lnTo>
                    <a:lnTo>
                      <a:pt x="1142" y="18"/>
                    </a:lnTo>
                    <a:lnTo>
                      <a:pt x="1158" y="24"/>
                    </a:lnTo>
                    <a:lnTo>
                      <a:pt x="1172" y="30"/>
                    </a:lnTo>
                    <a:lnTo>
                      <a:pt x="1954" y="482"/>
                    </a:lnTo>
                    <a:lnTo>
                      <a:pt x="1954" y="482"/>
                    </a:lnTo>
                    <a:lnTo>
                      <a:pt x="1966" y="490"/>
                    </a:lnTo>
                    <a:lnTo>
                      <a:pt x="1980" y="500"/>
                    </a:lnTo>
                    <a:lnTo>
                      <a:pt x="2004" y="522"/>
                    </a:lnTo>
                    <a:lnTo>
                      <a:pt x="2026" y="550"/>
                    </a:lnTo>
                    <a:lnTo>
                      <a:pt x="2046" y="578"/>
                    </a:lnTo>
                    <a:lnTo>
                      <a:pt x="2060" y="610"/>
                    </a:lnTo>
                    <a:lnTo>
                      <a:pt x="2072" y="642"/>
                    </a:lnTo>
                    <a:lnTo>
                      <a:pt x="2080" y="674"/>
                    </a:lnTo>
                    <a:lnTo>
                      <a:pt x="2082" y="690"/>
                    </a:lnTo>
                    <a:lnTo>
                      <a:pt x="2084" y="706"/>
                    </a:lnTo>
                    <a:lnTo>
                      <a:pt x="2084" y="1610"/>
                    </a:lnTo>
                    <a:lnTo>
                      <a:pt x="2084" y="1610"/>
                    </a:lnTo>
                    <a:lnTo>
                      <a:pt x="2082" y="1626"/>
                    </a:lnTo>
                    <a:lnTo>
                      <a:pt x="2080" y="1642"/>
                    </a:lnTo>
                    <a:lnTo>
                      <a:pt x="2072" y="1674"/>
                    </a:lnTo>
                    <a:lnTo>
                      <a:pt x="2060" y="1706"/>
                    </a:lnTo>
                    <a:lnTo>
                      <a:pt x="2046" y="1736"/>
                    </a:lnTo>
                    <a:lnTo>
                      <a:pt x="2026" y="1766"/>
                    </a:lnTo>
                    <a:lnTo>
                      <a:pt x="2004" y="1792"/>
                    </a:lnTo>
                    <a:lnTo>
                      <a:pt x="1980" y="1816"/>
                    </a:lnTo>
                    <a:lnTo>
                      <a:pt x="1966" y="1826"/>
                    </a:lnTo>
                    <a:lnTo>
                      <a:pt x="1954" y="1834"/>
                    </a:lnTo>
                    <a:lnTo>
                      <a:pt x="1172" y="2286"/>
                    </a:lnTo>
                    <a:lnTo>
                      <a:pt x="1172" y="2286"/>
                    </a:lnTo>
                    <a:lnTo>
                      <a:pt x="1158" y="2292"/>
                    </a:lnTo>
                    <a:lnTo>
                      <a:pt x="1142" y="2298"/>
                    </a:lnTo>
                    <a:lnTo>
                      <a:pt x="1110" y="2308"/>
                    </a:lnTo>
                    <a:lnTo>
                      <a:pt x="1078" y="2314"/>
                    </a:lnTo>
                    <a:lnTo>
                      <a:pt x="1042" y="2316"/>
                    </a:lnTo>
                    <a:lnTo>
                      <a:pt x="1008" y="2314"/>
                    </a:lnTo>
                    <a:lnTo>
                      <a:pt x="974" y="2308"/>
                    </a:lnTo>
                    <a:lnTo>
                      <a:pt x="942" y="2298"/>
                    </a:lnTo>
                    <a:lnTo>
                      <a:pt x="926" y="2292"/>
                    </a:lnTo>
                    <a:lnTo>
                      <a:pt x="912" y="2286"/>
                    </a:lnTo>
                    <a:lnTo>
                      <a:pt x="130" y="1834"/>
                    </a:lnTo>
                    <a:lnTo>
                      <a:pt x="130" y="1834"/>
                    </a:lnTo>
                    <a:lnTo>
                      <a:pt x="118" y="1826"/>
                    </a:lnTo>
                    <a:lnTo>
                      <a:pt x="104" y="1816"/>
                    </a:lnTo>
                    <a:lnTo>
                      <a:pt x="80" y="1792"/>
                    </a:lnTo>
                    <a:lnTo>
                      <a:pt x="58" y="1766"/>
                    </a:lnTo>
                    <a:lnTo>
                      <a:pt x="38" y="1736"/>
                    </a:lnTo>
                    <a:lnTo>
                      <a:pt x="24" y="1706"/>
                    </a:lnTo>
                    <a:lnTo>
                      <a:pt x="12" y="1674"/>
                    </a:lnTo>
                    <a:lnTo>
                      <a:pt x="4" y="1642"/>
                    </a:lnTo>
                    <a:lnTo>
                      <a:pt x="2" y="1626"/>
                    </a:lnTo>
                    <a:lnTo>
                      <a:pt x="0" y="1610"/>
                    </a:lnTo>
                    <a:lnTo>
                      <a:pt x="0" y="706"/>
                    </a:lnTo>
                  </a:path>
                </a:pathLst>
              </a:custGeom>
              <a:solidFill>
                <a:srgbClr val="014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5350B0B5-DE58-82AB-684D-602EA944F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1202"/>
                <a:ext cx="695" cy="584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4" y="120"/>
                  </a:cxn>
                  <a:cxn ang="0">
                    <a:pos x="0" y="150"/>
                  </a:cxn>
                  <a:cxn ang="0">
                    <a:pos x="0" y="962"/>
                  </a:cxn>
                  <a:cxn ang="0">
                    <a:pos x="4" y="994"/>
                  </a:cxn>
                  <a:cxn ang="0">
                    <a:pos x="22" y="1058"/>
                  </a:cxn>
                  <a:cxn ang="0">
                    <a:pos x="58" y="1120"/>
                  </a:cxn>
                  <a:cxn ang="0">
                    <a:pos x="104" y="1168"/>
                  </a:cxn>
                  <a:cxn ang="0">
                    <a:pos x="130" y="1186"/>
                  </a:cxn>
                  <a:cxn ang="0">
                    <a:pos x="834" y="1594"/>
                  </a:cxn>
                  <a:cxn ang="0">
                    <a:pos x="864" y="1608"/>
                  </a:cxn>
                  <a:cxn ang="0">
                    <a:pos x="928" y="1622"/>
                  </a:cxn>
                  <a:cxn ang="0">
                    <a:pos x="1000" y="1622"/>
                  </a:cxn>
                  <a:cxn ang="0">
                    <a:pos x="1064" y="1608"/>
                  </a:cxn>
                  <a:cxn ang="0">
                    <a:pos x="1094" y="1594"/>
                  </a:cxn>
                  <a:cxn ang="0">
                    <a:pos x="1798" y="1186"/>
                  </a:cxn>
                  <a:cxn ang="0">
                    <a:pos x="1824" y="1168"/>
                  </a:cxn>
                  <a:cxn ang="0">
                    <a:pos x="1870" y="1120"/>
                  </a:cxn>
                  <a:cxn ang="0">
                    <a:pos x="1906" y="1058"/>
                  </a:cxn>
                  <a:cxn ang="0">
                    <a:pos x="1924" y="994"/>
                  </a:cxn>
                  <a:cxn ang="0">
                    <a:pos x="1928" y="962"/>
                  </a:cxn>
                  <a:cxn ang="0">
                    <a:pos x="1928" y="150"/>
                  </a:cxn>
                  <a:cxn ang="0">
                    <a:pos x="1924" y="120"/>
                  </a:cxn>
                  <a:cxn ang="0">
                    <a:pos x="1916" y="92"/>
                  </a:cxn>
                  <a:cxn ang="0">
                    <a:pos x="1902" y="66"/>
                  </a:cxn>
                  <a:cxn ang="0">
                    <a:pos x="1884" y="44"/>
                  </a:cxn>
                  <a:cxn ang="0">
                    <a:pos x="1862" y="26"/>
                  </a:cxn>
                  <a:cxn ang="0">
                    <a:pos x="1836" y="12"/>
                  </a:cxn>
                  <a:cxn ang="0">
                    <a:pos x="1808" y="2"/>
                  </a:cxn>
                  <a:cxn ang="0">
                    <a:pos x="1778" y="0"/>
                  </a:cxn>
                </a:cxnLst>
                <a:rect l="0" t="0" r="r" b="b"/>
                <a:pathLst>
                  <a:path w="1928" h="1624">
                    <a:moveTo>
                      <a:pt x="150" y="0"/>
                    </a:move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6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6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8" y="104"/>
                    </a:lnTo>
                    <a:lnTo>
                      <a:pt x="4" y="120"/>
                    </a:lnTo>
                    <a:lnTo>
                      <a:pt x="2" y="134"/>
                    </a:lnTo>
                    <a:lnTo>
                      <a:pt x="0" y="150"/>
                    </a:lnTo>
                    <a:lnTo>
                      <a:pt x="0" y="962"/>
                    </a:lnTo>
                    <a:lnTo>
                      <a:pt x="0" y="962"/>
                    </a:lnTo>
                    <a:lnTo>
                      <a:pt x="2" y="978"/>
                    </a:lnTo>
                    <a:lnTo>
                      <a:pt x="4" y="994"/>
                    </a:lnTo>
                    <a:lnTo>
                      <a:pt x="10" y="1026"/>
                    </a:lnTo>
                    <a:lnTo>
                      <a:pt x="22" y="1058"/>
                    </a:lnTo>
                    <a:lnTo>
                      <a:pt x="38" y="1090"/>
                    </a:lnTo>
                    <a:lnTo>
                      <a:pt x="58" y="1120"/>
                    </a:lnTo>
                    <a:lnTo>
                      <a:pt x="80" y="1146"/>
                    </a:lnTo>
                    <a:lnTo>
                      <a:pt x="104" y="1168"/>
                    </a:lnTo>
                    <a:lnTo>
                      <a:pt x="116" y="1178"/>
                    </a:lnTo>
                    <a:lnTo>
                      <a:pt x="130" y="1186"/>
                    </a:lnTo>
                    <a:lnTo>
                      <a:pt x="834" y="1594"/>
                    </a:lnTo>
                    <a:lnTo>
                      <a:pt x="834" y="1594"/>
                    </a:lnTo>
                    <a:lnTo>
                      <a:pt x="848" y="1600"/>
                    </a:lnTo>
                    <a:lnTo>
                      <a:pt x="864" y="1608"/>
                    </a:lnTo>
                    <a:lnTo>
                      <a:pt x="896" y="1616"/>
                    </a:lnTo>
                    <a:lnTo>
                      <a:pt x="928" y="1622"/>
                    </a:lnTo>
                    <a:lnTo>
                      <a:pt x="964" y="1624"/>
                    </a:lnTo>
                    <a:lnTo>
                      <a:pt x="1000" y="1622"/>
                    </a:lnTo>
                    <a:lnTo>
                      <a:pt x="1032" y="1616"/>
                    </a:lnTo>
                    <a:lnTo>
                      <a:pt x="1064" y="1608"/>
                    </a:lnTo>
                    <a:lnTo>
                      <a:pt x="1080" y="1600"/>
                    </a:lnTo>
                    <a:lnTo>
                      <a:pt x="1094" y="1594"/>
                    </a:lnTo>
                    <a:lnTo>
                      <a:pt x="1798" y="1186"/>
                    </a:lnTo>
                    <a:lnTo>
                      <a:pt x="1798" y="1186"/>
                    </a:lnTo>
                    <a:lnTo>
                      <a:pt x="1812" y="1178"/>
                    </a:lnTo>
                    <a:lnTo>
                      <a:pt x="1824" y="1168"/>
                    </a:lnTo>
                    <a:lnTo>
                      <a:pt x="1848" y="1146"/>
                    </a:lnTo>
                    <a:lnTo>
                      <a:pt x="1870" y="1120"/>
                    </a:lnTo>
                    <a:lnTo>
                      <a:pt x="1890" y="1090"/>
                    </a:lnTo>
                    <a:lnTo>
                      <a:pt x="1906" y="1058"/>
                    </a:lnTo>
                    <a:lnTo>
                      <a:pt x="1918" y="1026"/>
                    </a:lnTo>
                    <a:lnTo>
                      <a:pt x="1924" y="994"/>
                    </a:lnTo>
                    <a:lnTo>
                      <a:pt x="1926" y="978"/>
                    </a:lnTo>
                    <a:lnTo>
                      <a:pt x="1928" y="962"/>
                    </a:lnTo>
                    <a:lnTo>
                      <a:pt x="1928" y="150"/>
                    </a:lnTo>
                    <a:lnTo>
                      <a:pt x="1928" y="150"/>
                    </a:lnTo>
                    <a:lnTo>
                      <a:pt x="1926" y="134"/>
                    </a:lnTo>
                    <a:lnTo>
                      <a:pt x="1924" y="120"/>
                    </a:lnTo>
                    <a:lnTo>
                      <a:pt x="1920" y="104"/>
                    </a:lnTo>
                    <a:lnTo>
                      <a:pt x="1916" y="92"/>
                    </a:lnTo>
                    <a:lnTo>
                      <a:pt x="1910" y="78"/>
                    </a:lnTo>
                    <a:lnTo>
                      <a:pt x="1902" y="66"/>
                    </a:lnTo>
                    <a:lnTo>
                      <a:pt x="1894" y="54"/>
                    </a:lnTo>
                    <a:lnTo>
                      <a:pt x="1884" y="44"/>
                    </a:lnTo>
                    <a:lnTo>
                      <a:pt x="1872" y="34"/>
                    </a:lnTo>
                    <a:lnTo>
                      <a:pt x="1862" y="26"/>
                    </a:lnTo>
                    <a:lnTo>
                      <a:pt x="1850" y="18"/>
                    </a:lnTo>
                    <a:lnTo>
                      <a:pt x="1836" y="12"/>
                    </a:lnTo>
                    <a:lnTo>
                      <a:pt x="1822" y="6"/>
                    </a:lnTo>
                    <a:lnTo>
                      <a:pt x="1808" y="2"/>
                    </a:lnTo>
                    <a:lnTo>
                      <a:pt x="1794" y="0"/>
                    </a:lnTo>
                    <a:lnTo>
                      <a:pt x="1778" y="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50800">
                <a:noFill/>
                <a:headEnd type="oval"/>
                <a:tailEnd type="oval"/>
              </a:ln>
              <a:effectLst>
                <a:outerShdw blurRad="63500" algn="ctr" rotWithShape="0">
                  <a:schemeClr val="bg1">
                    <a:lumMod val="75000"/>
                    <a:alpha val="9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74B33B1-4422-2165-6196-DF339EF85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994"/>
                <a:ext cx="439" cy="112"/>
              </a:xfrm>
              <a:custGeom>
                <a:avLst/>
                <a:gdLst/>
                <a:ahLst/>
                <a:cxnLst>
                  <a:cxn ang="0">
                    <a:pos x="610" y="0"/>
                  </a:cxn>
                  <a:cxn ang="0">
                    <a:pos x="610" y="0"/>
                  </a:cxn>
                  <a:cxn ang="0">
                    <a:pos x="578" y="2"/>
                  </a:cxn>
                  <a:cxn ang="0">
                    <a:pos x="546" y="8"/>
                  </a:cxn>
                  <a:cxn ang="0">
                    <a:pos x="516" y="16"/>
                  </a:cxn>
                  <a:cxn ang="0">
                    <a:pos x="490" y="30"/>
                  </a:cxn>
                  <a:cxn ang="0">
                    <a:pos x="0" y="312"/>
                  </a:cxn>
                  <a:cxn ang="0">
                    <a:pos x="1220" y="312"/>
                  </a:cxn>
                  <a:cxn ang="0">
                    <a:pos x="730" y="30"/>
                  </a:cxn>
                  <a:cxn ang="0">
                    <a:pos x="730" y="30"/>
                  </a:cxn>
                  <a:cxn ang="0">
                    <a:pos x="704" y="16"/>
                  </a:cxn>
                  <a:cxn ang="0">
                    <a:pos x="674" y="8"/>
                  </a:cxn>
                  <a:cxn ang="0">
                    <a:pos x="642" y="2"/>
                  </a:cxn>
                  <a:cxn ang="0">
                    <a:pos x="610" y="0"/>
                  </a:cxn>
                </a:cxnLst>
                <a:rect l="0" t="0" r="r" b="b"/>
                <a:pathLst>
                  <a:path w="1220" h="312">
                    <a:moveTo>
                      <a:pt x="610" y="0"/>
                    </a:moveTo>
                    <a:lnTo>
                      <a:pt x="610" y="0"/>
                    </a:lnTo>
                    <a:lnTo>
                      <a:pt x="578" y="2"/>
                    </a:lnTo>
                    <a:lnTo>
                      <a:pt x="546" y="8"/>
                    </a:lnTo>
                    <a:lnTo>
                      <a:pt x="516" y="16"/>
                    </a:lnTo>
                    <a:lnTo>
                      <a:pt x="490" y="30"/>
                    </a:lnTo>
                    <a:lnTo>
                      <a:pt x="0" y="312"/>
                    </a:lnTo>
                    <a:lnTo>
                      <a:pt x="1220" y="312"/>
                    </a:lnTo>
                    <a:lnTo>
                      <a:pt x="730" y="30"/>
                    </a:lnTo>
                    <a:lnTo>
                      <a:pt x="730" y="30"/>
                    </a:lnTo>
                    <a:lnTo>
                      <a:pt x="704" y="16"/>
                    </a:lnTo>
                    <a:lnTo>
                      <a:pt x="674" y="8"/>
                    </a:lnTo>
                    <a:lnTo>
                      <a:pt x="642" y="2"/>
                    </a:lnTo>
                    <a:lnTo>
                      <a:pt x="61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6" name="Rectangle 68">
              <a:extLst>
                <a:ext uri="{FF2B5EF4-FFF2-40B4-BE49-F238E27FC236}">
                  <a16:creationId xmlns:a16="http://schemas.microsoft.com/office/drawing/2014/main" id="{843B116E-4026-86AD-8216-9B53E9EDF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4" y="1291"/>
              <a:ext cx="641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342900" indent="-3429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1pPr>
              <a:lvl2pPr indent="4763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2pPr>
              <a:lvl3pPr marL="11430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3pPr>
              <a:lvl4pPr marL="16002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4pPr>
              <a:lvl5pPr marL="20574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9pPr>
            </a:lstStyle>
            <a:p>
              <a:pPr marL="0" lvl="1" algn="ctr">
                <a:buClrTx/>
                <a:buFontTx/>
                <a:buNone/>
              </a:pPr>
              <a:r>
                <a:rPr lang="en-US" altLang="ko-KR" sz="1800" b="1">
                  <a:ea typeface="맑은 고딕" panose="020B0503020000020004" pitchFamily="50" charset="-127"/>
                  <a:cs typeface="Arial" panose="020B0604020202020204" pitchFamily="34" charset="0"/>
                </a:rPr>
                <a:t>Certi./Verif.</a:t>
              </a:r>
            </a:p>
          </p:txBody>
        </p:sp>
      </p:grpSp>
      <p:grpSp>
        <p:nvGrpSpPr>
          <p:cNvPr id="32" name="Group 263">
            <a:extLst>
              <a:ext uri="{FF2B5EF4-FFF2-40B4-BE49-F238E27FC236}">
                <a16:creationId xmlns:a16="http://schemas.microsoft.com/office/drawing/2014/main" id="{C96A9AD4-655A-BF06-5626-6D41FE60AEE2}"/>
              </a:ext>
            </a:extLst>
          </p:cNvPr>
          <p:cNvGrpSpPr>
            <a:grpSpLocks/>
          </p:cNvGrpSpPr>
          <p:nvPr/>
        </p:nvGrpSpPr>
        <p:grpSpPr bwMode="auto">
          <a:xfrm>
            <a:off x="7738594" y="1215311"/>
            <a:ext cx="1462722" cy="977617"/>
            <a:chOff x="2526" y="985"/>
            <a:chExt cx="751" cy="833"/>
          </a:xfrm>
        </p:grpSpPr>
        <p:grpSp>
          <p:nvGrpSpPr>
            <p:cNvPr id="33" name="Group 262">
              <a:extLst>
                <a:ext uri="{FF2B5EF4-FFF2-40B4-BE49-F238E27FC236}">
                  <a16:creationId xmlns:a16="http://schemas.microsoft.com/office/drawing/2014/main" id="{EEA27B6B-E615-C481-52F8-F56F04D9DB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6" y="985"/>
              <a:ext cx="751" cy="833"/>
              <a:chOff x="2526" y="985"/>
              <a:chExt cx="751" cy="833"/>
            </a:xfrm>
          </p:grpSpPr>
          <p:sp>
            <p:nvSpPr>
              <p:cNvPr id="35" name="AutoShape 3">
                <a:extLst>
                  <a:ext uri="{FF2B5EF4-FFF2-40B4-BE49-F238E27FC236}">
                    <a16:creationId xmlns:a16="http://schemas.microsoft.com/office/drawing/2014/main" id="{9C87DCF6-C8A0-79E8-D94B-DD2B401529B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26" y="985"/>
                <a:ext cx="751" cy="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latin typeface="+mn-ea"/>
                  <a:ea typeface="+mn-ea"/>
                </a:endParaRPr>
              </a:p>
            </p:txBody>
          </p:sp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82735BBB-B355-DA70-3E90-FEF9CF197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985"/>
                <a:ext cx="751" cy="833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4" y="674"/>
                  </a:cxn>
                  <a:cxn ang="0">
                    <a:pos x="24" y="610"/>
                  </a:cxn>
                  <a:cxn ang="0">
                    <a:pos x="58" y="550"/>
                  </a:cxn>
                  <a:cxn ang="0">
                    <a:pos x="104" y="500"/>
                  </a:cxn>
                  <a:cxn ang="0">
                    <a:pos x="130" y="482"/>
                  </a:cxn>
                  <a:cxn ang="0">
                    <a:pos x="912" y="30"/>
                  </a:cxn>
                  <a:cxn ang="0">
                    <a:pos x="942" y="18"/>
                  </a:cxn>
                  <a:cxn ang="0">
                    <a:pos x="1008" y="2"/>
                  </a:cxn>
                  <a:cxn ang="0">
                    <a:pos x="1078" y="2"/>
                  </a:cxn>
                  <a:cxn ang="0">
                    <a:pos x="1142" y="18"/>
                  </a:cxn>
                  <a:cxn ang="0">
                    <a:pos x="1172" y="30"/>
                  </a:cxn>
                  <a:cxn ang="0">
                    <a:pos x="1954" y="482"/>
                  </a:cxn>
                  <a:cxn ang="0">
                    <a:pos x="1980" y="500"/>
                  </a:cxn>
                  <a:cxn ang="0">
                    <a:pos x="2026" y="550"/>
                  </a:cxn>
                  <a:cxn ang="0">
                    <a:pos x="2060" y="610"/>
                  </a:cxn>
                  <a:cxn ang="0">
                    <a:pos x="2080" y="674"/>
                  </a:cxn>
                  <a:cxn ang="0">
                    <a:pos x="2084" y="706"/>
                  </a:cxn>
                  <a:cxn ang="0">
                    <a:pos x="2084" y="1610"/>
                  </a:cxn>
                  <a:cxn ang="0">
                    <a:pos x="2080" y="1642"/>
                  </a:cxn>
                  <a:cxn ang="0">
                    <a:pos x="2060" y="1706"/>
                  </a:cxn>
                  <a:cxn ang="0">
                    <a:pos x="2026" y="1766"/>
                  </a:cxn>
                  <a:cxn ang="0">
                    <a:pos x="1980" y="1816"/>
                  </a:cxn>
                  <a:cxn ang="0">
                    <a:pos x="1954" y="1834"/>
                  </a:cxn>
                  <a:cxn ang="0">
                    <a:pos x="1172" y="2286"/>
                  </a:cxn>
                  <a:cxn ang="0">
                    <a:pos x="1142" y="2298"/>
                  </a:cxn>
                  <a:cxn ang="0">
                    <a:pos x="1078" y="2314"/>
                  </a:cxn>
                  <a:cxn ang="0">
                    <a:pos x="1008" y="2314"/>
                  </a:cxn>
                  <a:cxn ang="0">
                    <a:pos x="942" y="2298"/>
                  </a:cxn>
                  <a:cxn ang="0">
                    <a:pos x="912" y="2286"/>
                  </a:cxn>
                  <a:cxn ang="0">
                    <a:pos x="130" y="1834"/>
                  </a:cxn>
                  <a:cxn ang="0">
                    <a:pos x="104" y="1816"/>
                  </a:cxn>
                  <a:cxn ang="0">
                    <a:pos x="58" y="1766"/>
                  </a:cxn>
                  <a:cxn ang="0">
                    <a:pos x="24" y="1706"/>
                  </a:cxn>
                  <a:cxn ang="0">
                    <a:pos x="4" y="1642"/>
                  </a:cxn>
                  <a:cxn ang="0">
                    <a:pos x="0" y="1610"/>
                  </a:cxn>
                </a:cxnLst>
                <a:rect l="0" t="0" r="r" b="b"/>
                <a:pathLst>
                  <a:path w="2084" h="2316">
                    <a:moveTo>
                      <a:pt x="0" y="706"/>
                    </a:moveTo>
                    <a:lnTo>
                      <a:pt x="0" y="706"/>
                    </a:lnTo>
                    <a:lnTo>
                      <a:pt x="2" y="690"/>
                    </a:lnTo>
                    <a:lnTo>
                      <a:pt x="4" y="674"/>
                    </a:lnTo>
                    <a:lnTo>
                      <a:pt x="12" y="642"/>
                    </a:lnTo>
                    <a:lnTo>
                      <a:pt x="24" y="610"/>
                    </a:lnTo>
                    <a:lnTo>
                      <a:pt x="38" y="578"/>
                    </a:lnTo>
                    <a:lnTo>
                      <a:pt x="58" y="550"/>
                    </a:lnTo>
                    <a:lnTo>
                      <a:pt x="80" y="522"/>
                    </a:lnTo>
                    <a:lnTo>
                      <a:pt x="104" y="500"/>
                    </a:lnTo>
                    <a:lnTo>
                      <a:pt x="118" y="490"/>
                    </a:lnTo>
                    <a:lnTo>
                      <a:pt x="130" y="482"/>
                    </a:lnTo>
                    <a:lnTo>
                      <a:pt x="912" y="30"/>
                    </a:lnTo>
                    <a:lnTo>
                      <a:pt x="912" y="30"/>
                    </a:lnTo>
                    <a:lnTo>
                      <a:pt x="926" y="24"/>
                    </a:lnTo>
                    <a:lnTo>
                      <a:pt x="942" y="18"/>
                    </a:lnTo>
                    <a:lnTo>
                      <a:pt x="974" y="8"/>
                    </a:lnTo>
                    <a:lnTo>
                      <a:pt x="1008" y="2"/>
                    </a:lnTo>
                    <a:lnTo>
                      <a:pt x="1042" y="0"/>
                    </a:lnTo>
                    <a:lnTo>
                      <a:pt x="1078" y="2"/>
                    </a:lnTo>
                    <a:lnTo>
                      <a:pt x="1110" y="8"/>
                    </a:lnTo>
                    <a:lnTo>
                      <a:pt x="1142" y="18"/>
                    </a:lnTo>
                    <a:lnTo>
                      <a:pt x="1158" y="24"/>
                    </a:lnTo>
                    <a:lnTo>
                      <a:pt x="1172" y="30"/>
                    </a:lnTo>
                    <a:lnTo>
                      <a:pt x="1954" y="482"/>
                    </a:lnTo>
                    <a:lnTo>
                      <a:pt x="1954" y="482"/>
                    </a:lnTo>
                    <a:lnTo>
                      <a:pt x="1966" y="490"/>
                    </a:lnTo>
                    <a:lnTo>
                      <a:pt x="1980" y="500"/>
                    </a:lnTo>
                    <a:lnTo>
                      <a:pt x="2004" y="522"/>
                    </a:lnTo>
                    <a:lnTo>
                      <a:pt x="2026" y="550"/>
                    </a:lnTo>
                    <a:lnTo>
                      <a:pt x="2046" y="578"/>
                    </a:lnTo>
                    <a:lnTo>
                      <a:pt x="2060" y="610"/>
                    </a:lnTo>
                    <a:lnTo>
                      <a:pt x="2072" y="642"/>
                    </a:lnTo>
                    <a:lnTo>
                      <a:pt x="2080" y="674"/>
                    </a:lnTo>
                    <a:lnTo>
                      <a:pt x="2082" y="690"/>
                    </a:lnTo>
                    <a:lnTo>
                      <a:pt x="2084" y="706"/>
                    </a:lnTo>
                    <a:lnTo>
                      <a:pt x="2084" y="1610"/>
                    </a:lnTo>
                    <a:lnTo>
                      <a:pt x="2084" y="1610"/>
                    </a:lnTo>
                    <a:lnTo>
                      <a:pt x="2082" y="1626"/>
                    </a:lnTo>
                    <a:lnTo>
                      <a:pt x="2080" y="1642"/>
                    </a:lnTo>
                    <a:lnTo>
                      <a:pt x="2072" y="1674"/>
                    </a:lnTo>
                    <a:lnTo>
                      <a:pt x="2060" y="1706"/>
                    </a:lnTo>
                    <a:lnTo>
                      <a:pt x="2046" y="1736"/>
                    </a:lnTo>
                    <a:lnTo>
                      <a:pt x="2026" y="1766"/>
                    </a:lnTo>
                    <a:lnTo>
                      <a:pt x="2004" y="1792"/>
                    </a:lnTo>
                    <a:lnTo>
                      <a:pt x="1980" y="1816"/>
                    </a:lnTo>
                    <a:lnTo>
                      <a:pt x="1966" y="1826"/>
                    </a:lnTo>
                    <a:lnTo>
                      <a:pt x="1954" y="1834"/>
                    </a:lnTo>
                    <a:lnTo>
                      <a:pt x="1172" y="2286"/>
                    </a:lnTo>
                    <a:lnTo>
                      <a:pt x="1172" y="2286"/>
                    </a:lnTo>
                    <a:lnTo>
                      <a:pt x="1158" y="2292"/>
                    </a:lnTo>
                    <a:lnTo>
                      <a:pt x="1142" y="2298"/>
                    </a:lnTo>
                    <a:lnTo>
                      <a:pt x="1110" y="2308"/>
                    </a:lnTo>
                    <a:lnTo>
                      <a:pt x="1078" y="2314"/>
                    </a:lnTo>
                    <a:lnTo>
                      <a:pt x="1042" y="2316"/>
                    </a:lnTo>
                    <a:lnTo>
                      <a:pt x="1008" y="2314"/>
                    </a:lnTo>
                    <a:lnTo>
                      <a:pt x="974" y="2308"/>
                    </a:lnTo>
                    <a:lnTo>
                      <a:pt x="942" y="2298"/>
                    </a:lnTo>
                    <a:lnTo>
                      <a:pt x="926" y="2292"/>
                    </a:lnTo>
                    <a:lnTo>
                      <a:pt x="912" y="2286"/>
                    </a:lnTo>
                    <a:lnTo>
                      <a:pt x="130" y="1834"/>
                    </a:lnTo>
                    <a:lnTo>
                      <a:pt x="130" y="1834"/>
                    </a:lnTo>
                    <a:lnTo>
                      <a:pt x="118" y="1826"/>
                    </a:lnTo>
                    <a:lnTo>
                      <a:pt x="104" y="1816"/>
                    </a:lnTo>
                    <a:lnTo>
                      <a:pt x="80" y="1792"/>
                    </a:lnTo>
                    <a:lnTo>
                      <a:pt x="58" y="1766"/>
                    </a:lnTo>
                    <a:lnTo>
                      <a:pt x="38" y="1736"/>
                    </a:lnTo>
                    <a:lnTo>
                      <a:pt x="24" y="1706"/>
                    </a:lnTo>
                    <a:lnTo>
                      <a:pt x="12" y="1674"/>
                    </a:lnTo>
                    <a:lnTo>
                      <a:pt x="4" y="1642"/>
                    </a:lnTo>
                    <a:lnTo>
                      <a:pt x="2" y="1626"/>
                    </a:lnTo>
                    <a:lnTo>
                      <a:pt x="0" y="1610"/>
                    </a:lnTo>
                    <a:lnTo>
                      <a:pt x="0" y="706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  <a:tileRect/>
              </a:gradFill>
              <a:ln w="19050">
                <a:noFill/>
                <a:headEnd type="oval"/>
                <a:tailEnd type="oval"/>
              </a:ln>
              <a:effectLst>
                <a:innerShdw blurRad="469900">
                  <a:srgbClr val="000000">
                    <a:alpha val="50000"/>
                  </a:srgb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lvl1pPr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ko-KR" altLang="en-US" sz="1800" b="1">
                  <a:solidFill>
                    <a:srgbClr val="FF0000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509B5D63-1749-8A66-B130-D6DFD22C7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985"/>
                <a:ext cx="751" cy="833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4" y="674"/>
                  </a:cxn>
                  <a:cxn ang="0">
                    <a:pos x="24" y="610"/>
                  </a:cxn>
                  <a:cxn ang="0">
                    <a:pos x="58" y="550"/>
                  </a:cxn>
                  <a:cxn ang="0">
                    <a:pos x="104" y="500"/>
                  </a:cxn>
                  <a:cxn ang="0">
                    <a:pos x="130" y="482"/>
                  </a:cxn>
                  <a:cxn ang="0">
                    <a:pos x="912" y="30"/>
                  </a:cxn>
                  <a:cxn ang="0">
                    <a:pos x="942" y="18"/>
                  </a:cxn>
                  <a:cxn ang="0">
                    <a:pos x="1008" y="2"/>
                  </a:cxn>
                  <a:cxn ang="0">
                    <a:pos x="1078" y="2"/>
                  </a:cxn>
                  <a:cxn ang="0">
                    <a:pos x="1142" y="18"/>
                  </a:cxn>
                  <a:cxn ang="0">
                    <a:pos x="1172" y="30"/>
                  </a:cxn>
                  <a:cxn ang="0">
                    <a:pos x="1954" y="482"/>
                  </a:cxn>
                  <a:cxn ang="0">
                    <a:pos x="1980" y="500"/>
                  </a:cxn>
                  <a:cxn ang="0">
                    <a:pos x="2026" y="550"/>
                  </a:cxn>
                  <a:cxn ang="0">
                    <a:pos x="2060" y="610"/>
                  </a:cxn>
                  <a:cxn ang="0">
                    <a:pos x="2080" y="674"/>
                  </a:cxn>
                  <a:cxn ang="0">
                    <a:pos x="2084" y="706"/>
                  </a:cxn>
                  <a:cxn ang="0">
                    <a:pos x="2084" y="1610"/>
                  </a:cxn>
                  <a:cxn ang="0">
                    <a:pos x="2080" y="1642"/>
                  </a:cxn>
                  <a:cxn ang="0">
                    <a:pos x="2060" y="1706"/>
                  </a:cxn>
                  <a:cxn ang="0">
                    <a:pos x="2026" y="1766"/>
                  </a:cxn>
                  <a:cxn ang="0">
                    <a:pos x="1980" y="1816"/>
                  </a:cxn>
                  <a:cxn ang="0">
                    <a:pos x="1954" y="1834"/>
                  </a:cxn>
                  <a:cxn ang="0">
                    <a:pos x="1172" y="2286"/>
                  </a:cxn>
                  <a:cxn ang="0">
                    <a:pos x="1142" y="2298"/>
                  </a:cxn>
                  <a:cxn ang="0">
                    <a:pos x="1078" y="2314"/>
                  </a:cxn>
                  <a:cxn ang="0">
                    <a:pos x="1008" y="2314"/>
                  </a:cxn>
                  <a:cxn ang="0">
                    <a:pos x="942" y="2298"/>
                  </a:cxn>
                  <a:cxn ang="0">
                    <a:pos x="912" y="2286"/>
                  </a:cxn>
                  <a:cxn ang="0">
                    <a:pos x="130" y="1834"/>
                  </a:cxn>
                  <a:cxn ang="0">
                    <a:pos x="104" y="1816"/>
                  </a:cxn>
                  <a:cxn ang="0">
                    <a:pos x="58" y="1766"/>
                  </a:cxn>
                  <a:cxn ang="0">
                    <a:pos x="24" y="1706"/>
                  </a:cxn>
                  <a:cxn ang="0">
                    <a:pos x="4" y="1642"/>
                  </a:cxn>
                  <a:cxn ang="0">
                    <a:pos x="0" y="1610"/>
                  </a:cxn>
                </a:cxnLst>
                <a:rect l="0" t="0" r="r" b="b"/>
                <a:pathLst>
                  <a:path w="2084" h="2316">
                    <a:moveTo>
                      <a:pt x="0" y="706"/>
                    </a:moveTo>
                    <a:lnTo>
                      <a:pt x="0" y="706"/>
                    </a:lnTo>
                    <a:lnTo>
                      <a:pt x="2" y="690"/>
                    </a:lnTo>
                    <a:lnTo>
                      <a:pt x="4" y="674"/>
                    </a:lnTo>
                    <a:lnTo>
                      <a:pt x="12" y="642"/>
                    </a:lnTo>
                    <a:lnTo>
                      <a:pt x="24" y="610"/>
                    </a:lnTo>
                    <a:lnTo>
                      <a:pt x="38" y="578"/>
                    </a:lnTo>
                    <a:lnTo>
                      <a:pt x="58" y="550"/>
                    </a:lnTo>
                    <a:lnTo>
                      <a:pt x="80" y="522"/>
                    </a:lnTo>
                    <a:lnTo>
                      <a:pt x="104" y="500"/>
                    </a:lnTo>
                    <a:lnTo>
                      <a:pt x="118" y="490"/>
                    </a:lnTo>
                    <a:lnTo>
                      <a:pt x="130" y="482"/>
                    </a:lnTo>
                    <a:lnTo>
                      <a:pt x="912" y="30"/>
                    </a:lnTo>
                    <a:lnTo>
                      <a:pt x="912" y="30"/>
                    </a:lnTo>
                    <a:lnTo>
                      <a:pt x="926" y="24"/>
                    </a:lnTo>
                    <a:lnTo>
                      <a:pt x="942" y="18"/>
                    </a:lnTo>
                    <a:lnTo>
                      <a:pt x="974" y="8"/>
                    </a:lnTo>
                    <a:lnTo>
                      <a:pt x="1008" y="2"/>
                    </a:lnTo>
                    <a:lnTo>
                      <a:pt x="1042" y="0"/>
                    </a:lnTo>
                    <a:lnTo>
                      <a:pt x="1078" y="2"/>
                    </a:lnTo>
                    <a:lnTo>
                      <a:pt x="1110" y="8"/>
                    </a:lnTo>
                    <a:lnTo>
                      <a:pt x="1142" y="18"/>
                    </a:lnTo>
                    <a:lnTo>
                      <a:pt x="1158" y="24"/>
                    </a:lnTo>
                    <a:lnTo>
                      <a:pt x="1172" y="30"/>
                    </a:lnTo>
                    <a:lnTo>
                      <a:pt x="1954" y="482"/>
                    </a:lnTo>
                    <a:lnTo>
                      <a:pt x="1954" y="482"/>
                    </a:lnTo>
                    <a:lnTo>
                      <a:pt x="1966" y="490"/>
                    </a:lnTo>
                    <a:lnTo>
                      <a:pt x="1980" y="500"/>
                    </a:lnTo>
                    <a:lnTo>
                      <a:pt x="2004" y="522"/>
                    </a:lnTo>
                    <a:lnTo>
                      <a:pt x="2026" y="550"/>
                    </a:lnTo>
                    <a:lnTo>
                      <a:pt x="2046" y="578"/>
                    </a:lnTo>
                    <a:lnTo>
                      <a:pt x="2060" y="610"/>
                    </a:lnTo>
                    <a:lnTo>
                      <a:pt x="2072" y="642"/>
                    </a:lnTo>
                    <a:lnTo>
                      <a:pt x="2080" y="674"/>
                    </a:lnTo>
                    <a:lnTo>
                      <a:pt x="2082" y="690"/>
                    </a:lnTo>
                    <a:lnTo>
                      <a:pt x="2084" y="706"/>
                    </a:lnTo>
                    <a:lnTo>
                      <a:pt x="2084" y="1610"/>
                    </a:lnTo>
                    <a:lnTo>
                      <a:pt x="2084" y="1610"/>
                    </a:lnTo>
                    <a:lnTo>
                      <a:pt x="2082" y="1626"/>
                    </a:lnTo>
                    <a:lnTo>
                      <a:pt x="2080" y="1642"/>
                    </a:lnTo>
                    <a:lnTo>
                      <a:pt x="2072" y="1674"/>
                    </a:lnTo>
                    <a:lnTo>
                      <a:pt x="2060" y="1706"/>
                    </a:lnTo>
                    <a:lnTo>
                      <a:pt x="2046" y="1736"/>
                    </a:lnTo>
                    <a:lnTo>
                      <a:pt x="2026" y="1766"/>
                    </a:lnTo>
                    <a:lnTo>
                      <a:pt x="2004" y="1792"/>
                    </a:lnTo>
                    <a:lnTo>
                      <a:pt x="1980" y="1816"/>
                    </a:lnTo>
                    <a:lnTo>
                      <a:pt x="1966" y="1826"/>
                    </a:lnTo>
                    <a:lnTo>
                      <a:pt x="1954" y="1834"/>
                    </a:lnTo>
                    <a:lnTo>
                      <a:pt x="1172" y="2286"/>
                    </a:lnTo>
                    <a:lnTo>
                      <a:pt x="1172" y="2286"/>
                    </a:lnTo>
                    <a:lnTo>
                      <a:pt x="1158" y="2292"/>
                    </a:lnTo>
                    <a:lnTo>
                      <a:pt x="1142" y="2298"/>
                    </a:lnTo>
                    <a:lnTo>
                      <a:pt x="1110" y="2308"/>
                    </a:lnTo>
                    <a:lnTo>
                      <a:pt x="1078" y="2314"/>
                    </a:lnTo>
                    <a:lnTo>
                      <a:pt x="1042" y="2316"/>
                    </a:lnTo>
                    <a:lnTo>
                      <a:pt x="1008" y="2314"/>
                    </a:lnTo>
                    <a:lnTo>
                      <a:pt x="974" y="2308"/>
                    </a:lnTo>
                    <a:lnTo>
                      <a:pt x="942" y="2298"/>
                    </a:lnTo>
                    <a:lnTo>
                      <a:pt x="926" y="2292"/>
                    </a:lnTo>
                    <a:lnTo>
                      <a:pt x="912" y="2286"/>
                    </a:lnTo>
                    <a:lnTo>
                      <a:pt x="130" y="1834"/>
                    </a:lnTo>
                    <a:lnTo>
                      <a:pt x="130" y="1834"/>
                    </a:lnTo>
                    <a:lnTo>
                      <a:pt x="118" y="1826"/>
                    </a:lnTo>
                    <a:lnTo>
                      <a:pt x="104" y="1816"/>
                    </a:lnTo>
                    <a:lnTo>
                      <a:pt x="80" y="1792"/>
                    </a:lnTo>
                    <a:lnTo>
                      <a:pt x="58" y="1766"/>
                    </a:lnTo>
                    <a:lnTo>
                      <a:pt x="38" y="1736"/>
                    </a:lnTo>
                    <a:lnTo>
                      <a:pt x="24" y="1706"/>
                    </a:lnTo>
                    <a:lnTo>
                      <a:pt x="12" y="1674"/>
                    </a:lnTo>
                    <a:lnTo>
                      <a:pt x="4" y="1642"/>
                    </a:lnTo>
                    <a:lnTo>
                      <a:pt x="2" y="1626"/>
                    </a:lnTo>
                    <a:lnTo>
                      <a:pt x="0" y="1610"/>
                    </a:lnTo>
                    <a:lnTo>
                      <a:pt x="0" y="706"/>
                    </a:lnTo>
                  </a:path>
                </a:pathLst>
              </a:custGeom>
              <a:solidFill>
                <a:srgbClr val="014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52A9BD82-DE2A-9737-08E7-06AEA1D16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1202"/>
                <a:ext cx="695" cy="584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4" y="120"/>
                  </a:cxn>
                  <a:cxn ang="0">
                    <a:pos x="0" y="150"/>
                  </a:cxn>
                  <a:cxn ang="0">
                    <a:pos x="0" y="962"/>
                  </a:cxn>
                  <a:cxn ang="0">
                    <a:pos x="4" y="994"/>
                  </a:cxn>
                  <a:cxn ang="0">
                    <a:pos x="22" y="1058"/>
                  </a:cxn>
                  <a:cxn ang="0">
                    <a:pos x="58" y="1120"/>
                  </a:cxn>
                  <a:cxn ang="0">
                    <a:pos x="104" y="1168"/>
                  </a:cxn>
                  <a:cxn ang="0">
                    <a:pos x="130" y="1186"/>
                  </a:cxn>
                  <a:cxn ang="0">
                    <a:pos x="834" y="1594"/>
                  </a:cxn>
                  <a:cxn ang="0">
                    <a:pos x="864" y="1608"/>
                  </a:cxn>
                  <a:cxn ang="0">
                    <a:pos x="928" y="1622"/>
                  </a:cxn>
                  <a:cxn ang="0">
                    <a:pos x="1000" y="1622"/>
                  </a:cxn>
                  <a:cxn ang="0">
                    <a:pos x="1064" y="1608"/>
                  </a:cxn>
                  <a:cxn ang="0">
                    <a:pos x="1094" y="1594"/>
                  </a:cxn>
                  <a:cxn ang="0">
                    <a:pos x="1798" y="1186"/>
                  </a:cxn>
                  <a:cxn ang="0">
                    <a:pos x="1824" y="1168"/>
                  </a:cxn>
                  <a:cxn ang="0">
                    <a:pos x="1870" y="1120"/>
                  </a:cxn>
                  <a:cxn ang="0">
                    <a:pos x="1906" y="1058"/>
                  </a:cxn>
                  <a:cxn ang="0">
                    <a:pos x="1924" y="994"/>
                  </a:cxn>
                  <a:cxn ang="0">
                    <a:pos x="1928" y="962"/>
                  </a:cxn>
                  <a:cxn ang="0">
                    <a:pos x="1928" y="150"/>
                  </a:cxn>
                  <a:cxn ang="0">
                    <a:pos x="1924" y="120"/>
                  </a:cxn>
                  <a:cxn ang="0">
                    <a:pos x="1916" y="92"/>
                  </a:cxn>
                  <a:cxn ang="0">
                    <a:pos x="1902" y="66"/>
                  </a:cxn>
                  <a:cxn ang="0">
                    <a:pos x="1884" y="44"/>
                  </a:cxn>
                  <a:cxn ang="0">
                    <a:pos x="1862" y="26"/>
                  </a:cxn>
                  <a:cxn ang="0">
                    <a:pos x="1836" y="12"/>
                  </a:cxn>
                  <a:cxn ang="0">
                    <a:pos x="1808" y="2"/>
                  </a:cxn>
                  <a:cxn ang="0">
                    <a:pos x="1778" y="0"/>
                  </a:cxn>
                </a:cxnLst>
                <a:rect l="0" t="0" r="r" b="b"/>
                <a:pathLst>
                  <a:path w="1928" h="1624">
                    <a:moveTo>
                      <a:pt x="150" y="0"/>
                    </a:move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6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6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8" y="104"/>
                    </a:lnTo>
                    <a:lnTo>
                      <a:pt x="4" y="120"/>
                    </a:lnTo>
                    <a:lnTo>
                      <a:pt x="2" y="134"/>
                    </a:lnTo>
                    <a:lnTo>
                      <a:pt x="0" y="150"/>
                    </a:lnTo>
                    <a:lnTo>
                      <a:pt x="0" y="962"/>
                    </a:lnTo>
                    <a:lnTo>
                      <a:pt x="0" y="962"/>
                    </a:lnTo>
                    <a:lnTo>
                      <a:pt x="2" y="978"/>
                    </a:lnTo>
                    <a:lnTo>
                      <a:pt x="4" y="994"/>
                    </a:lnTo>
                    <a:lnTo>
                      <a:pt x="10" y="1026"/>
                    </a:lnTo>
                    <a:lnTo>
                      <a:pt x="22" y="1058"/>
                    </a:lnTo>
                    <a:lnTo>
                      <a:pt x="38" y="1090"/>
                    </a:lnTo>
                    <a:lnTo>
                      <a:pt x="58" y="1120"/>
                    </a:lnTo>
                    <a:lnTo>
                      <a:pt x="80" y="1146"/>
                    </a:lnTo>
                    <a:lnTo>
                      <a:pt x="104" y="1168"/>
                    </a:lnTo>
                    <a:lnTo>
                      <a:pt x="116" y="1178"/>
                    </a:lnTo>
                    <a:lnTo>
                      <a:pt x="130" y="1186"/>
                    </a:lnTo>
                    <a:lnTo>
                      <a:pt x="834" y="1594"/>
                    </a:lnTo>
                    <a:lnTo>
                      <a:pt x="834" y="1594"/>
                    </a:lnTo>
                    <a:lnTo>
                      <a:pt x="848" y="1600"/>
                    </a:lnTo>
                    <a:lnTo>
                      <a:pt x="864" y="1608"/>
                    </a:lnTo>
                    <a:lnTo>
                      <a:pt x="896" y="1616"/>
                    </a:lnTo>
                    <a:lnTo>
                      <a:pt x="928" y="1622"/>
                    </a:lnTo>
                    <a:lnTo>
                      <a:pt x="964" y="1624"/>
                    </a:lnTo>
                    <a:lnTo>
                      <a:pt x="1000" y="1622"/>
                    </a:lnTo>
                    <a:lnTo>
                      <a:pt x="1032" y="1616"/>
                    </a:lnTo>
                    <a:lnTo>
                      <a:pt x="1064" y="1608"/>
                    </a:lnTo>
                    <a:lnTo>
                      <a:pt x="1080" y="1600"/>
                    </a:lnTo>
                    <a:lnTo>
                      <a:pt x="1094" y="1594"/>
                    </a:lnTo>
                    <a:lnTo>
                      <a:pt x="1798" y="1186"/>
                    </a:lnTo>
                    <a:lnTo>
                      <a:pt x="1798" y="1186"/>
                    </a:lnTo>
                    <a:lnTo>
                      <a:pt x="1812" y="1178"/>
                    </a:lnTo>
                    <a:lnTo>
                      <a:pt x="1824" y="1168"/>
                    </a:lnTo>
                    <a:lnTo>
                      <a:pt x="1848" y="1146"/>
                    </a:lnTo>
                    <a:lnTo>
                      <a:pt x="1870" y="1120"/>
                    </a:lnTo>
                    <a:lnTo>
                      <a:pt x="1890" y="1090"/>
                    </a:lnTo>
                    <a:lnTo>
                      <a:pt x="1906" y="1058"/>
                    </a:lnTo>
                    <a:lnTo>
                      <a:pt x="1918" y="1026"/>
                    </a:lnTo>
                    <a:lnTo>
                      <a:pt x="1924" y="994"/>
                    </a:lnTo>
                    <a:lnTo>
                      <a:pt x="1926" y="978"/>
                    </a:lnTo>
                    <a:lnTo>
                      <a:pt x="1928" y="962"/>
                    </a:lnTo>
                    <a:lnTo>
                      <a:pt x="1928" y="150"/>
                    </a:lnTo>
                    <a:lnTo>
                      <a:pt x="1928" y="150"/>
                    </a:lnTo>
                    <a:lnTo>
                      <a:pt x="1926" y="134"/>
                    </a:lnTo>
                    <a:lnTo>
                      <a:pt x="1924" y="120"/>
                    </a:lnTo>
                    <a:lnTo>
                      <a:pt x="1920" y="104"/>
                    </a:lnTo>
                    <a:lnTo>
                      <a:pt x="1916" y="92"/>
                    </a:lnTo>
                    <a:lnTo>
                      <a:pt x="1910" y="78"/>
                    </a:lnTo>
                    <a:lnTo>
                      <a:pt x="1902" y="66"/>
                    </a:lnTo>
                    <a:lnTo>
                      <a:pt x="1894" y="54"/>
                    </a:lnTo>
                    <a:lnTo>
                      <a:pt x="1884" y="44"/>
                    </a:lnTo>
                    <a:lnTo>
                      <a:pt x="1872" y="34"/>
                    </a:lnTo>
                    <a:lnTo>
                      <a:pt x="1862" y="26"/>
                    </a:lnTo>
                    <a:lnTo>
                      <a:pt x="1850" y="18"/>
                    </a:lnTo>
                    <a:lnTo>
                      <a:pt x="1836" y="12"/>
                    </a:lnTo>
                    <a:lnTo>
                      <a:pt x="1822" y="6"/>
                    </a:lnTo>
                    <a:lnTo>
                      <a:pt x="1808" y="2"/>
                    </a:lnTo>
                    <a:lnTo>
                      <a:pt x="1794" y="0"/>
                    </a:lnTo>
                    <a:lnTo>
                      <a:pt x="1778" y="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50800">
                <a:noFill/>
                <a:headEnd type="oval"/>
                <a:tailEnd type="oval"/>
              </a:ln>
              <a:effectLst>
                <a:outerShdw blurRad="63500" algn="ctr" rotWithShape="0">
                  <a:schemeClr val="bg1">
                    <a:lumMod val="75000"/>
                    <a:alpha val="9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52ADC70D-3AA9-AA67-B449-3A91DD197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994"/>
                <a:ext cx="439" cy="112"/>
              </a:xfrm>
              <a:custGeom>
                <a:avLst/>
                <a:gdLst/>
                <a:ahLst/>
                <a:cxnLst>
                  <a:cxn ang="0">
                    <a:pos x="610" y="0"/>
                  </a:cxn>
                  <a:cxn ang="0">
                    <a:pos x="610" y="0"/>
                  </a:cxn>
                  <a:cxn ang="0">
                    <a:pos x="578" y="2"/>
                  </a:cxn>
                  <a:cxn ang="0">
                    <a:pos x="546" y="8"/>
                  </a:cxn>
                  <a:cxn ang="0">
                    <a:pos x="516" y="16"/>
                  </a:cxn>
                  <a:cxn ang="0">
                    <a:pos x="490" y="30"/>
                  </a:cxn>
                  <a:cxn ang="0">
                    <a:pos x="0" y="312"/>
                  </a:cxn>
                  <a:cxn ang="0">
                    <a:pos x="1220" y="312"/>
                  </a:cxn>
                  <a:cxn ang="0">
                    <a:pos x="730" y="30"/>
                  </a:cxn>
                  <a:cxn ang="0">
                    <a:pos x="730" y="30"/>
                  </a:cxn>
                  <a:cxn ang="0">
                    <a:pos x="704" y="16"/>
                  </a:cxn>
                  <a:cxn ang="0">
                    <a:pos x="674" y="8"/>
                  </a:cxn>
                  <a:cxn ang="0">
                    <a:pos x="642" y="2"/>
                  </a:cxn>
                  <a:cxn ang="0">
                    <a:pos x="610" y="0"/>
                  </a:cxn>
                </a:cxnLst>
                <a:rect l="0" t="0" r="r" b="b"/>
                <a:pathLst>
                  <a:path w="1220" h="312">
                    <a:moveTo>
                      <a:pt x="610" y="0"/>
                    </a:moveTo>
                    <a:lnTo>
                      <a:pt x="610" y="0"/>
                    </a:lnTo>
                    <a:lnTo>
                      <a:pt x="578" y="2"/>
                    </a:lnTo>
                    <a:lnTo>
                      <a:pt x="546" y="8"/>
                    </a:lnTo>
                    <a:lnTo>
                      <a:pt x="516" y="16"/>
                    </a:lnTo>
                    <a:lnTo>
                      <a:pt x="490" y="30"/>
                    </a:lnTo>
                    <a:lnTo>
                      <a:pt x="0" y="312"/>
                    </a:lnTo>
                    <a:lnTo>
                      <a:pt x="1220" y="312"/>
                    </a:lnTo>
                    <a:lnTo>
                      <a:pt x="730" y="30"/>
                    </a:lnTo>
                    <a:lnTo>
                      <a:pt x="730" y="30"/>
                    </a:lnTo>
                    <a:lnTo>
                      <a:pt x="704" y="16"/>
                    </a:lnTo>
                    <a:lnTo>
                      <a:pt x="674" y="8"/>
                    </a:lnTo>
                    <a:lnTo>
                      <a:pt x="642" y="2"/>
                    </a:lnTo>
                    <a:lnTo>
                      <a:pt x="61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4" name="Rectangle 68">
              <a:extLst>
                <a:ext uri="{FF2B5EF4-FFF2-40B4-BE49-F238E27FC236}">
                  <a16:creationId xmlns:a16="http://schemas.microsoft.com/office/drawing/2014/main" id="{01D56728-30C6-BE73-5349-57933F787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4" y="1291"/>
              <a:ext cx="275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342900" indent="-3429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1pPr>
              <a:lvl2pPr indent="4763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2pPr>
              <a:lvl3pPr marL="11430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3pPr>
              <a:lvl4pPr marL="16002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4pPr>
              <a:lvl5pPr marL="20574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9pPr>
            </a:lstStyle>
            <a:p>
              <a:pPr marL="0" lvl="1" algn="ctr">
                <a:buClrTx/>
                <a:buFontTx/>
                <a:buNone/>
              </a:pPr>
              <a:r>
                <a:rPr lang="en-US" altLang="ko-KR" sz="1800" b="1">
                  <a:ea typeface="맑은 고딕" panose="020B0503020000020004" pitchFamily="50" charset="-127"/>
                  <a:cs typeface="Arial" panose="020B0604020202020204" pitchFamily="34" charset="0"/>
                </a:rPr>
                <a:t>Sol.1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5EFB07A-F901-151F-1F02-853577FFA614}"/>
              </a:ext>
            </a:extLst>
          </p:cNvPr>
          <p:cNvSpPr/>
          <p:nvPr/>
        </p:nvSpPr>
        <p:spPr>
          <a:xfrm>
            <a:off x="372972" y="3502841"/>
            <a:ext cx="2205851" cy="461336"/>
          </a:xfrm>
          <a:prstGeom prst="rect">
            <a:avLst/>
          </a:prstGeom>
          <a:solidFill>
            <a:srgbClr val="3333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에너지 관리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DBBCFBC-EF7A-7336-A9E8-36A317B0BB56}"/>
              </a:ext>
            </a:extLst>
          </p:cNvPr>
          <p:cNvSpPr/>
          <p:nvPr/>
        </p:nvSpPr>
        <p:spPr>
          <a:xfrm>
            <a:off x="5015992" y="3502841"/>
            <a:ext cx="2205851" cy="4613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검증 및 인증</a:t>
            </a:r>
            <a:endParaRPr lang="ko-KR" altLang="en-US" sz="13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2" name="Group 263">
            <a:extLst>
              <a:ext uri="{FF2B5EF4-FFF2-40B4-BE49-F238E27FC236}">
                <a16:creationId xmlns:a16="http://schemas.microsoft.com/office/drawing/2014/main" id="{DFCAC68E-7D9A-F390-53F4-0DB9C2901374}"/>
              </a:ext>
            </a:extLst>
          </p:cNvPr>
          <p:cNvGrpSpPr>
            <a:grpSpLocks/>
          </p:cNvGrpSpPr>
          <p:nvPr/>
        </p:nvGrpSpPr>
        <p:grpSpPr bwMode="auto">
          <a:xfrm>
            <a:off x="10013192" y="1228275"/>
            <a:ext cx="1462722" cy="977617"/>
            <a:chOff x="2526" y="985"/>
            <a:chExt cx="751" cy="833"/>
          </a:xfrm>
        </p:grpSpPr>
        <p:grpSp>
          <p:nvGrpSpPr>
            <p:cNvPr id="43" name="Group 262">
              <a:extLst>
                <a:ext uri="{FF2B5EF4-FFF2-40B4-BE49-F238E27FC236}">
                  <a16:creationId xmlns:a16="http://schemas.microsoft.com/office/drawing/2014/main" id="{AC0DFA67-5F76-7795-48FE-D1A0A4F9E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6" y="985"/>
              <a:ext cx="751" cy="833"/>
              <a:chOff x="2526" y="985"/>
              <a:chExt cx="751" cy="833"/>
            </a:xfrm>
          </p:grpSpPr>
          <p:sp>
            <p:nvSpPr>
              <p:cNvPr id="45" name="AutoShape 3">
                <a:extLst>
                  <a:ext uri="{FF2B5EF4-FFF2-40B4-BE49-F238E27FC236}">
                    <a16:creationId xmlns:a16="http://schemas.microsoft.com/office/drawing/2014/main" id="{5F5FEC2F-F2C0-FBF9-A93C-95DA241E88A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26" y="985"/>
                <a:ext cx="751" cy="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latin typeface="+mn-ea"/>
                  <a:ea typeface="+mn-ea"/>
                </a:endParaRPr>
              </a:p>
            </p:txBody>
          </p:sp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A5B13E02-1287-3F55-E2CE-3F6C6991E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985"/>
                <a:ext cx="751" cy="833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4" y="674"/>
                  </a:cxn>
                  <a:cxn ang="0">
                    <a:pos x="24" y="610"/>
                  </a:cxn>
                  <a:cxn ang="0">
                    <a:pos x="58" y="550"/>
                  </a:cxn>
                  <a:cxn ang="0">
                    <a:pos x="104" y="500"/>
                  </a:cxn>
                  <a:cxn ang="0">
                    <a:pos x="130" y="482"/>
                  </a:cxn>
                  <a:cxn ang="0">
                    <a:pos x="912" y="30"/>
                  </a:cxn>
                  <a:cxn ang="0">
                    <a:pos x="942" y="18"/>
                  </a:cxn>
                  <a:cxn ang="0">
                    <a:pos x="1008" y="2"/>
                  </a:cxn>
                  <a:cxn ang="0">
                    <a:pos x="1078" y="2"/>
                  </a:cxn>
                  <a:cxn ang="0">
                    <a:pos x="1142" y="18"/>
                  </a:cxn>
                  <a:cxn ang="0">
                    <a:pos x="1172" y="30"/>
                  </a:cxn>
                  <a:cxn ang="0">
                    <a:pos x="1954" y="482"/>
                  </a:cxn>
                  <a:cxn ang="0">
                    <a:pos x="1980" y="500"/>
                  </a:cxn>
                  <a:cxn ang="0">
                    <a:pos x="2026" y="550"/>
                  </a:cxn>
                  <a:cxn ang="0">
                    <a:pos x="2060" y="610"/>
                  </a:cxn>
                  <a:cxn ang="0">
                    <a:pos x="2080" y="674"/>
                  </a:cxn>
                  <a:cxn ang="0">
                    <a:pos x="2084" y="706"/>
                  </a:cxn>
                  <a:cxn ang="0">
                    <a:pos x="2084" y="1610"/>
                  </a:cxn>
                  <a:cxn ang="0">
                    <a:pos x="2080" y="1642"/>
                  </a:cxn>
                  <a:cxn ang="0">
                    <a:pos x="2060" y="1706"/>
                  </a:cxn>
                  <a:cxn ang="0">
                    <a:pos x="2026" y="1766"/>
                  </a:cxn>
                  <a:cxn ang="0">
                    <a:pos x="1980" y="1816"/>
                  </a:cxn>
                  <a:cxn ang="0">
                    <a:pos x="1954" y="1834"/>
                  </a:cxn>
                  <a:cxn ang="0">
                    <a:pos x="1172" y="2286"/>
                  </a:cxn>
                  <a:cxn ang="0">
                    <a:pos x="1142" y="2298"/>
                  </a:cxn>
                  <a:cxn ang="0">
                    <a:pos x="1078" y="2314"/>
                  </a:cxn>
                  <a:cxn ang="0">
                    <a:pos x="1008" y="2314"/>
                  </a:cxn>
                  <a:cxn ang="0">
                    <a:pos x="942" y="2298"/>
                  </a:cxn>
                  <a:cxn ang="0">
                    <a:pos x="912" y="2286"/>
                  </a:cxn>
                  <a:cxn ang="0">
                    <a:pos x="130" y="1834"/>
                  </a:cxn>
                  <a:cxn ang="0">
                    <a:pos x="104" y="1816"/>
                  </a:cxn>
                  <a:cxn ang="0">
                    <a:pos x="58" y="1766"/>
                  </a:cxn>
                  <a:cxn ang="0">
                    <a:pos x="24" y="1706"/>
                  </a:cxn>
                  <a:cxn ang="0">
                    <a:pos x="4" y="1642"/>
                  </a:cxn>
                  <a:cxn ang="0">
                    <a:pos x="0" y="1610"/>
                  </a:cxn>
                </a:cxnLst>
                <a:rect l="0" t="0" r="r" b="b"/>
                <a:pathLst>
                  <a:path w="2084" h="2316">
                    <a:moveTo>
                      <a:pt x="0" y="706"/>
                    </a:moveTo>
                    <a:lnTo>
                      <a:pt x="0" y="706"/>
                    </a:lnTo>
                    <a:lnTo>
                      <a:pt x="2" y="690"/>
                    </a:lnTo>
                    <a:lnTo>
                      <a:pt x="4" y="674"/>
                    </a:lnTo>
                    <a:lnTo>
                      <a:pt x="12" y="642"/>
                    </a:lnTo>
                    <a:lnTo>
                      <a:pt x="24" y="610"/>
                    </a:lnTo>
                    <a:lnTo>
                      <a:pt x="38" y="578"/>
                    </a:lnTo>
                    <a:lnTo>
                      <a:pt x="58" y="550"/>
                    </a:lnTo>
                    <a:lnTo>
                      <a:pt x="80" y="522"/>
                    </a:lnTo>
                    <a:lnTo>
                      <a:pt x="104" y="500"/>
                    </a:lnTo>
                    <a:lnTo>
                      <a:pt x="118" y="490"/>
                    </a:lnTo>
                    <a:lnTo>
                      <a:pt x="130" y="482"/>
                    </a:lnTo>
                    <a:lnTo>
                      <a:pt x="912" y="30"/>
                    </a:lnTo>
                    <a:lnTo>
                      <a:pt x="912" y="30"/>
                    </a:lnTo>
                    <a:lnTo>
                      <a:pt x="926" y="24"/>
                    </a:lnTo>
                    <a:lnTo>
                      <a:pt x="942" y="18"/>
                    </a:lnTo>
                    <a:lnTo>
                      <a:pt x="974" y="8"/>
                    </a:lnTo>
                    <a:lnTo>
                      <a:pt x="1008" y="2"/>
                    </a:lnTo>
                    <a:lnTo>
                      <a:pt x="1042" y="0"/>
                    </a:lnTo>
                    <a:lnTo>
                      <a:pt x="1078" y="2"/>
                    </a:lnTo>
                    <a:lnTo>
                      <a:pt x="1110" y="8"/>
                    </a:lnTo>
                    <a:lnTo>
                      <a:pt x="1142" y="18"/>
                    </a:lnTo>
                    <a:lnTo>
                      <a:pt x="1158" y="24"/>
                    </a:lnTo>
                    <a:lnTo>
                      <a:pt x="1172" y="30"/>
                    </a:lnTo>
                    <a:lnTo>
                      <a:pt x="1954" y="482"/>
                    </a:lnTo>
                    <a:lnTo>
                      <a:pt x="1954" y="482"/>
                    </a:lnTo>
                    <a:lnTo>
                      <a:pt x="1966" y="490"/>
                    </a:lnTo>
                    <a:lnTo>
                      <a:pt x="1980" y="500"/>
                    </a:lnTo>
                    <a:lnTo>
                      <a:pt x="2004" y="522"/>
                    </a:lnTo>
                    <a:lnTo>
                      <a:pt x="2026" y="550"/>
                    </a:lnTo>
                    <a:lnTo>
                      <a:pt x="2046" y="578"/>
                    </a:lnTo>
                    <a:lnTo>
                      <a:pt x="2060" y="610"/>
                    </a:lnTo>
                    <a:lnTo>
                      <a:pt x="2072" y="642"/>
                    </a:lnTo>
                    <a:lnTo>
                      <a:pt x="2080" y="674"/>
                    </a:lnTo>
                    <a:lnTo>
                      <a:pt x="2082" y="690"/>
                    </a:lnTo>
                    <a:lnTo>
                      <a:pt x="2084" y="706"/>
                    </a:lnTo>
                    <a:lnTo>
                      <a:pt x="2084" y="1610"/>
                    </a:lnTo>
                    <a:lnTo>
                      <a:pt x="2084" y="1610"/>
                    </a:lnTo>
                    <a:lnTo>
                      <a:pt x="2082" y="1626"/>
                    </a:lnTo>
                    <a:lnTo>
                      <a:pt x="2080" y="1642"/>
                    </a:lnTo>
                    <a:lnTo>
                      <a:pt x="2072" y="1674"/>
                    </a:lnTo>
                    <a:lnTo>
                      <a:pt x="2060" y="1706"/>
                    </a:lnTo>
                    <a:lnTo>
                      <a:pt x="2046" y="1736"/>
                    </a:lnTo>
                    <a:lnTo>
                      <a:pt x="2026" y="1766"/>
                    </a:lnTo>
                    <a:lnTo>
                      <a:pt x="2004" y="1792"/>
                    </a:lnTo>
                    <a:lnTo>
                      <a:pt x="1980" y="1816"/>
                    </a:lnTo>
                    <a:lnTo>
                      <a:pt x="1966" y="1826"/>
                    </a:lnTo>
                    <a:lnTo>
                      <a:pt x="1954" y="1834"/>
                    </a:lnTo>
                    <a:lnTo>
                      <a:pt x="1172" y="2286"/>
                    </a:lnTo>
                    <a:lnTo>
                      <a:pt x="1172" y="2286"/>
                    </a:lnTo>
                    <a:lnTo>
                      <a:pt x="1158" y="2292"/>
                    </a:lnTo>
                    <a:lnTo>
                      <a:pt x="1142" y="2298"/>
                    </a:lnTo>
                    <a:lnTo>
                      <a:pt x="1110" y="2308"/>
                    </a:lnTo>
                    <a:lnTo>
                      <a:pt x="1078" y="2314"/>
                    </a:lnTo>
                    <a:lnTo>
                      <a:pt x="1042" y="2316"/>
                    </a:lnTo>
                    <a:lnTo>
                      <a:pt x="1008" y="2314"/>
                    </a:lnTo>
                    <a:lnTo>
                      <a:pt x="974" y="2308"/>
                    </a:lnTo>
                    <a:lnTo>
                      <a:pt x="942" y="2298"/>
                    </a:lnTo>
                    <a:lnTo>
                      <a:pt x="926" y="2292"/>
                    </a:lnTo>
                    <a:lnTo>
                      <a:pt x="912" y="2286"/>
                    </a:lnTo>
                    <a:lnTo>
                      <a:pt x="130" y="1834"/>
                    </a:lnTo>
                    <a:lnTo>
                      <a:pt x="130" y="1834"/>
                    </a:lnTo>
                    <a:lnTo>
                      <a:pt x="118" y="1826"/>
                    </a:lnTo>
                    <a:lnTo>
                      <a:pt x="104" y="1816"/>
                    </a:lnTo>
                    <a:lnTo>
                      <a:pt x="80" y="1792"/>
                    </a:lnTo>
                    <a:lnTo>
                      <a:pt x="58" y="1766"/>
                    </a:lnTo>
                    <a:lnTo>
                      <a:pt x="38" y="1736"/>
                    </a:lnTo>
                    <a:lnTo>
                      <a:pt x="24" y="1706"/>
                    </a:lnTo>
                    <a:lnTo>
                      <a:pt x="12" y="1674"/>
                    </a:lnTo>
                    <a:lnTo>
                      <a:pt x="4" y="1642"/>
                    </a:lnTo>
                    <a:lnTo>
                      <a:pt x="2" y="1626"/>
                    </a:lnTo>
                    <a:lnTo>
                      <a:pt x="0" y="1610"/>
                    </a:lnTo>
                    <a:lnTo>
                      <a:pt x="0" y="706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65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  <a:tileRect/>
              </a:gradFill>
              <a:ln w="19050">
                <a:noFill/>
                <a:headEnd type="oval"/>
                <a:tailEnd type="oval"/>
              </a:ln>
              <a:effectLst>
                <a:innerShdw blurRad="469900">
                  <a:srgbClr val="000000">
                    <a:alpha val="50000"/>
                  </a:srgb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lvl1pPr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1pPr>
                <a:lvl2pPr marL="742950" indent="-28575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2pPr>
                <a:lvl3pPr marL="11430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3pPr>
                <a:lvl4pPr marL="16002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4pPr>
                <a:lvl5pPr marL="2057400" indent="-228600" algn="l"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ko-KR" altLang="en-US" sz="1800" b="1">
                  <a:solidFill>
                    <a:srgbClr val="FF0000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8AFF1BC0-DB2D-49B1-7FBA-FC8681092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985"/>
                <a:ext cx="751" cy="833"/>
              </a:xfrm>
              <a:custGeom>
                <a:avLst/>
                <a:gdLst/>
                <a:ahLst/>
                <a:cxnLst>
                  <a:cxn ang="0">
                    <a:pos x="0" y="706"/>
                  </a:cxn>
                  <a:cxn ang="0">
                    <a:pos x="4" y="674"/>
                  </a:cxn>
                  <a:cxn ang="0">
                    <a:pos x="24" y="610"/>
                  </a:cxn>
                  <a:cxn ang="0">
                    <a:pos x="58" y="550"/>
                  </a:cxn>
                  <a:cxn ang="0">
                    <a:pos x="104" y="500"/>
                  </a:cxn>
                  <a:cxn ang="0">
                    <a:pos x="130" y="482"/>
                  </a:cxn>
                  <a:cxn ang="0">
                    <a:pos x="912" y="30"/>
                  </a:cxn>
                  <a:cxn ang="0">
                    <a:pos x="942" y="18"/>
                  </a:cxn>
                  <a:cxn ang="0">
                    <a:pos x="1008" y="2"/>
                  </a:cxn>
                  <a:cxn ang="0">
                    <a:pos x="1078" y="2"/>
                  </a:cxn>
                  <a:cxn ang="0">
                    <a:pos x="1142" y="18"/>
                  </a:cxn>
                  <a:cxn ang="0">
                    <a:pos x="1172" y="30"/>
                  </a:cxn>
                  <a:cxn ang="0">
                    <a:pos x="1954" y="482"/>
                  </a:cxn>
                  <a:cxn ang="0">
                    <a:pos x="1980" y="500"/>
                  </a:cxn>
                  <a:cxn ang="0">
                    <a:pos x="2026" y="550"/>
                  </a:cxn>
                  <a:cxn ang="0">
                    <a:pos x="2060" y="610"/>
                  </a:cxn>
                  <a:cxn ang="0">
                    <a:pos x="2080" y="674"/>
                  </a:cxn>
                  <a:cxn ang="0">
                    <a:pos x="2084" y="706"/>
                  </a:cxn>
                  <a:cxn ang="0">
                    <a:pos x="2084" y="1610"/>
                  </a:cxn>
                  <a:cxn ang="0">
                    <a:pos x="2080" y="1642"/>
                  </a:cxn>
                  <a:cxn ang="0">
                    <a:pos x="2060" y="1706"/>
                  </a:cxn>
                  <a:cxn ang="0">
                    <a:pos x="2026" y="1766"/>
                  </a:cxn>
                  <a:cxn ang="0">
                    <a:pos x="1980" y="1816"/>
                  </a:cxn>
                  <a:cxn ang="0">
                    <a:pos x="1954" y="1834"/>
                  </a:cxn>
                  <a:cxn ang="0">
                    <a:pos x="1172" y="2286"/>
                  </a:cxn>
                  <a:cxn ang="0">
                    <a:pos x="1142" y="2298"/>
                  </a:cxn>
                  <a:cxn ang="0">
                    <a:pos x="1078" y="2314"/>
                  </a:cxn>
                  <a:cxn ang="0">
                    <a:pos x="1008" y="2314"/>
                  </a:cxn>
                  <a:cxn ang="0">
                    <a:pos x="942" y="2298"/>
                  </a:cxn>
                  <a:cxn ang="0">
                    <a:pos x="912" y="2286"/>
                  </a:cxn>
                  <a:cxn ang="0">
                    <a:pos x="130" y="1834"/>
                  </a:cxn>
                  <a:cxn ang="0">
                    <a:pos x="104" y="1816"/>
                  </a:cxn>
                  <a:cxn ang="0">
                    <a:pos x="58" y="1766"/>
                  </a:cxn>
                  <a:cxn ang="0">
                    <a:pos x="24" y="1706"/>
                  </a:cxn>
                  <a:cxn ang="0">
                    <a:pos x="4" y="1642"/>
                  </a:cxn>
                  <a:cxn ang="0">
                    <a:pos x="0" y="1610"/>
                  </a:cxn>
                </a:cxnLst>
                <a:rect l="0" t="0" r="r" b="b"/>
                <a:pathLst>
                  <a:path w="2084" h="2316">
                    <a:moveTo>
                      <a:pt x="0" y="706"/>
                    </a:moveTo>
                    <a:lnTo>
                      <a:pt x="0" y="706"/>
                    </a:lnTo>
                    <a:lnTo>
                      <a:pt x="2" y="690"/>
                    </a:lnTo>
                    <a:lnTo>
                      <a:pt x="4" y="674"/>
                    </a:lnTo>
                    <a:lnTo>
                      <a:pt x="12" y="642"/>
                    </a:lnTo>
                    <a:lnTo>
                      <a:pt x="24" y="610"/>
                    </a:lnTo>
                    <a:lnTo>
                      <a:pt x="38" y="578"/>
                    </a:lnTo>
                    <a:lnTo>
                      <a:pt x="58" y="550"/>
                    </a:lnTo>
                    <a:lnTo>
                      <a:pt x="80" y="522"/>
                    </a:lnTo>
                    <a:lnTo>
                      <a:pt x="104" y="500"/>
                    </a:lnTo>
                    <a:lnTo>
                      <a:pt x="118" y="490"/>
                    </a:lnTo>
                    <a:lnTo>
                      <a:pt x="130" y="482"/>
                    </a:lnTo>
                    <a:lnTo>
                      <a:pt x="912" y="30"/>
                    </a:lnTo>
                    <a:lnTo>
                      <a:pt x="912" y="30"/>
                    </a:lnTo>
                    <a:lnTo>
                      <a:pt x="926" y="24"/>
                    </a:lnTo>
                    <a:lnTo>
                      <a:pt x="942" y="18"/>
                    </a:lnTo>
                    <a:lnTo>
                      <a:pt x="974" y="8"/>
                    </a:lnTo>
                    <a:lnTo>
                      <a:pt x="1008" y="2"/>
                    </a:lnTo>
                    <a:lnTo>
                      <a:pt x="1042" y="0"/>
                    </a:lnTo>
                    <a:lnTo>
                      <a:pt x="1078" y="2"/>
                    </a:lnTo>
                    <a:lnTo>
                      <a:pt x="1110" y="8"/>
                    </a:lnTo>
                    <a:lnTo>
                      <a:pt x="1142" y="18"/>
                    </a:lnTo>
                    <a:lnTo>
                      <a:pt x="1158" y="24"/>
                    </a:lnTo>
                    <a:lnTo>
                      <a:pt x="1172" y="30"/>
                    </a:lnTo>
                    <a:lnTo>
                      <a:pt x="1954" y="482"/>
                    </a:lnTo>
                    <a:lnTo>
                      <a:pt x="1954" y="482"/>
                    </a:lnTo>
                    <a:lnTo>
                      <a:pt x="1966" y="490"/>
                    </a:lnTo>
                    <a:lnTo>
                      <a:pt x="1980" y="500"/>
                    </a:lnTo>
                    <a:lnTo>
                      <a:pt x="2004" y="522"/>
                    </a:lnTo>
                    <a:lnTo>
                      <a:pt x="2026" y="550"/>
                    </a:lnTo>
                    <a:lnTo>
                      <a:pt x="2046" y="578"/>
                    </a:lnTo>
                    <a:lnTo>
                      <a:pt x="2060" y="610"/>
                    </a:lnTo>
                    <a:lnTo>
                      <a:pt x="2072" y="642"/>
                    </a:lnTo>
                    <a:lnTo>
                      <a:pt x="2080" y="674"/>
                    </a:lnTo>
                    <a:lnTo>
                      <a:pt x="2082" y="690"/>
                    </a:lnTo>
                    <a:lnTo>
                      <a:pt x="2084" y="706"/>
                    </a:lnTo>
                    <a:lnTo>
                      <a:pt x="2084" y="1610"/>
                    </a:lnTo>
                    <a:lnTo>
                      <a:pt x="2084" y="1610"/>
                    </a:lnTo>
                    <a:lnTo>
                      <a:pt x="2082" y="1626"/>
                    </a:lnTo>
                    <a:lnTo>
                      <a:pt x="2080" y="1642"/>
                    </a:lnTo>
                    <a:lnTo>
                      <a:pt x="2072" y="1674"/>
                    </a:lnTo>
                    <a:lnTo>
                      <a:pt x="2060" y="1706"/>
                    </a:lnTo>
                    <a:lnTo>
                      <a:pt x="2046" y="1736"/>
                    </a:lnTo>
                    <a:lnTo>
                      <a:pt x="2026" y="1766"/>
                    </a:lnTo>
                    <a:lnTo>
                      <a:pt x="2004" y="1792"/>
                    </a:lnTo>
                    <a:lnTo>
                      <a:pt x="1980" y="1816"/>
                    </a:lnTo>
                    <a:lnTo>
                      <a:pt x="1966" y="1826"/>
                    </a:lnTo>
                    <a:lnTo>
                      <a:pt x="1954" y="1834"/>
                    </a:lnTo>
                    <a:lnTo>
                      <a:pt x="1172" y="2286"/>
                    </a:lnTo>
                    <a:lnTo>
                      <a:pt x="1172" y="2286"/>
                    </a:lnTo>
                    <a:lnTo>
                      <a:pt x="1158" y="2292"/>
                    </a:lnTo>
                    <a:lnTo>
                      <a:pt x="1142" y="2298"/>
                    </a:lnTo>
                    <a:lnTo>
                      <a:pt x="1110" y="2308"/>
                    </a:lnTo>
                    <a:lnTo>
                      <a:pt x="1078" y="2314"/>
                    </a:lnTo>
                    <a:lnTo>
                      <a:pt x="1042" y="2316"/>
                    </a:lnTo>
                    <a:lnTo>
                      <a:pt x="1008" y="2314"/>
                    </a:lnTo>
                    <a:lnTo>
                      <a:pt x="974" y="2308"/>
                    </a:lnTo>
                    <a:lnTo>
                      <a:pt x="942" y="2298"/>
                    </a:lnTo>
                    <a:lnTo>
                      <a:pt x="926" y="2292"/>
                    </a:lnTo>
                    <a:lnTo>
                      <a:pt x="912" y="2286"/>
                    </a:lnTo>
                    <a:lnTo>
                      <a:pt x="130" y="1834"/>
                    </a:lnTo>
                    <a:lnTo>
                      <a:pt x="130" y="1834"/>
                    </a:lnTo>
                    <a:lnTo>
                      <a:pt x="118" y="1826"/>
                    </a:lnTo>
                    <a:lnTo>
                      <a:pt x="104" y="1816"/>
                    </a:lnTo>
                    <a:lnTo>
                      <a:pt x="80" y="1792"/>
                    </a:lnTo>
                    <a:lnTo>
                      <a:pt x="58" y="1766"/>
                    </a:lnTo>
                    <a:lnTo>
                      <a:pt x="38" y="1736"/>
                    </a:lnTo>
                    <a:lnTo>
                      <a:pt x="24" y="1706"/>
                    </a:lnTo>
                    <a:lnTo>
                      <a:pt x="12" y="1674"/>
                    </a:lnTo>
                    <a:lnTo>
                      <a:pt x="4" y="1642"/>
                    </a:lnTo>
                    <a:lnTo>
                      <a:pt x="2" y="1626"/>
                    </a:lnTo>
                    <a:lnTo>
                      <a:pt x="0" y="1610"/>
                    </a:lnTo>
                    <a:lnTo>
                      <a:pt x="0" y="706"/>
                    </a:lnTo>
                  </a:path>
                </a:pathLst>
              </a:custGeom>
              <a:solidFill>
                <a:srgbClr val="0147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48" name="Freeform 9">
                <a:extLst>
                  <a:ext uri="{FF2B5EF4-FFF2-40B4-BE49-F238E27FC236}">
                    <a16:creationId xmlns:a16="http://schemas.microsoft.com/office/drawing/2014/main" id="{758480CC-7B0D-B1ED-47CB-D9B8A30DA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1202"/>
                <a:ext cx="695" cy="584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4" y="120"/>
                  </a:cxn>
                  <a:cxn ang="0">
                    <a:pos x="0" y="150"/>
                  </a:cxn>
                  <a:cxn ang="0">
                    <a:pos x="0" y="962"/>
                  </a:cxn>
                  <a:cxn ang="0">
                    <a:pos x="4" y="994"/>
                  </a:cxn>
                  <a:cxn ang="0">
                    <a:pos x="22" y="1058"/>
                  </a:cxn>
                  <a:cxn ang="0">
                    <a:pos x="58" y="1120"/>
                  </a:cxn>
                  <a:cxn ang="0">
                    <a:pos x="104" y="1168"/>
                  </a:cxn>
                  <a:cxn ang="0">
                    <a:pos x="130" y="1186"/>
                  </a:cxn>
                  <a:cxn ang="0">
                    <a:pos x="834" y="1594"/>
                  </a:cxn>
                  <a:cxn ang="0">
                    <a:pos x="864" y="1608"/>
                  </a:cxn>
                  <a:cxn ang="0">
                    <a:pos x="928" y="1622"/>
                  </a:cxn>
                  <a:cxn ang="0">
                    <a:pos x="1000" y="1622"/>
                  </a:cxn>
                  <a:cxn ang="0">
                    <a:pos x="1064" y="1608"/>
                  </a:cxn>
                  <a:cxn ang="0">
                    <a:pos x="1094" y="1594"/>
                  </a:cxn>
                  <a:cxn ang="0">
                    <a:pos x="1798" y="1186"/>
                  </a:cxn>
                  <a:cxn ang="0">
                    <a:pos x="1824" y="1168"/>
                  </a:cxn>
                  <a:cxn ang="0">
                    <a:pos x="1870" y="1120"/>
                  </a:cxn>
                  <a:cxn ang="0">
                    <a:pos x="1906" y="1058"/>
                  </a:cxn>
                  <a:cxn ang="0">
                    <a:pos x="1924" y="994"/>
                  </a:cxn>
                  <a:cxn ang="0">
                    <a:pos x="1928" y="962"/>
                  </a:cxn>
                  <a:cxn ang="0">
                    <a:pos x="1928" y="150"/>
                  </a:cxn>
                  <a:cxn ang="0">
                    <a:pos x="1924" y="120"/>
                  </a:cxn>
                  <a:cxn ang="0">
                    <a:pos x="1916" y="92"/>
                  </a:cxn>
                  <a:cxn ang="0">
                    <a:pos x="1902" y="66"/>
                  </a:cxn>
                  <a:cxn ang="0">
                    <a:pos x="1884" y="44"/>
                  </a:cxn>
                  <a:cxn ang="0">
                    <a:pos x="1862" y="26"/>
                  </a:cxn>
                  <a:cxn ang="0">
                    <a:pos x="1836" y="12"/>
                  </a:cxn>
                  <a:cxn ang="0">
                    <a:pos x="1808" y="2"/>
                  </a:cxn>
                  <a:cxn ang="0">
                    <a:pos x="1778" y="0"/>
                  </a:cxn>
                </a:cxnLst>
                <a:rect l="0" t="0" r="r" b="b"/>
                <a:pathLst>
                  <a:path w="1928" h="1624">
                    <a:moveTo>
                      <a:pt x="150" y="0"/>
                    </a:move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6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6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8" y="104"/>
                    </a:lnTo>
                    <a:lnTo>
                      <a:pt x="4" y="120"/>
                    </a:lnTo>
                    <a:lnTo>
                      <a:pt x="2" y="134"/>
                    </a:lnTo>
                    <a:lnTo>
                      <a:pt x="0" y="150"/>
                    </a:lnTo>
                    <a:lnTo>
                      <a:pt x="0" y="962"/>
                    </a:lnTo>
                    <a:lnTo>
                      <a:pt x="0" y="962"/>
                    </a:lnTo>
                    <a:lnTo>
                      <a:pt x="2" y="978"/>
                    </a:lnTo>
                    <a:lnTo>
                      <a:pt x="4" y="994"/>
                    </a:lnTo>
                    <a:lnTo>
                      <a:pt x="10" y="1026"/>
                    </a:lnTo>
                    <a:lnTo>
                      <a:pt x="22" y="1058"/>
                    </a:lnTo>
                    <a:lnTo>
                      <a:pt x="38" y="1090"/>
                    </a:lnTo>
                    <a:lnTo>
                      <a:pt x="58" y="1120"/>
                    </a:lnTo>
                    <a:lnTo>
                      <a:pt x="80" y="1146"/>
                    </a:lnTo>
                    <a:lnTo>
                      <a:pt x="104" y="1168"/>
                    </a:lnTo>
                    <a:lnTo>
                      <a:pt x="116" y="1178"/>
                    </a:lnTo>
                    <a:lnTo>
                      <a:pt x="130" y="1186"/>
                    </a:lnTo>
                    <a:lnTo>
                      <a:pt x="834" y="1594"/>
                    </a:lnTo>
                    <a:lnTo>
                      <a:pt x="834" y="1594"/>
                    </a:lnTo>
                    <a:lnTo>
                      <a:pt x="848" y="1600"/>
                    </a:lnTo>
                    <a:lnTo>
                      <a:pt x="864" y="1608"/>
                    </a:lnTo>
                    <a:lnTo>
                      <a:pt x="896" y="1616"/>
                    </a:lnTo>
                    <a:lnTo>
                      <a:pt x="928" y="1622"/>
                    </a:lnTo>
                    <a:lnTo>
                      <a:pt x="964" y="1624"/>
                    </a:lnTo>
                    <a:lnTo>
                      <a:pt x="1000" y="1622"/>
                    </a:lnTo>
                    <a:lnTo>
                      <a:pt x="1032" y="1616"/>
                    </a:lnTo>
                    <a:lnTo>
                      <a:pt x="1064" y="1608"/>
                    </a:lnTo>
                    <a:lnTo>
                      <a:pt x="1080" y="1600"/>
                    </a:lnTo>
                    <a:lnTo>
                      <a:pt x="1094" y="1594"/>
                    </a:lnTo>
                    <a:lnTo>
                      <a:pt x="1798" y="1186"/>
                    </a:lnTo>
                    <a:lnTo>
                      <a:pt x="1798" y="1186"/>
                    </a:lnTo>
                    <a:lnTo>
                      <a:pt x="1812" y="1178"/>
                    </a:lnTo>
                    <a:lnTo>
                      <a:pt x="1824" y="1168"/>
                    </a:lnTo>
                    <a:lnTo>
                      <a:pt x="1848" y="1146"/>
                    </a:lnTo>
                    <a:lnTo>
                      <a:pt x="1870" y="1120"/>
                    </a:lnTo>
                    <a:lnTo>
                      <a:pt x="1890" y="1090"/>
                    </a:lnTo>
                    <a:lnTo>
                      <a:pt x="1906" y="1058"/>
                    </a:lnTo>
                    <a:lnTo>
                      <a:pt x="1918" y="1026"/>
                    </a:lnTo>
                    <a:lnTo>
                      <a:pt x="1924" y="994"/>
                    </a:lnTo>
                    <a:lnTo>
                      <a:pt x="1926" y="978"/>
                    </a:lnTo>
                    <a:lnTo>
                      <a:pt x="1928" y="962"/>
                    </a:lnTo>
                    <a:lnTo>
                      <a:pt x="1928" y="150"/>
                    </a:lnTo>
                    <a:lnTo>
                      <a:pt x="1928" y="150"/>
                    </a:lnTo>
                    <a:lnTo>
                      <a:pt x="1926" y="134"/>
                    </a:lnTo>
                    <a:lnTo>
                      <a:pt x="1924" y="120"/>
                    </a:lnTo>
                    <a:lnTo>
                      <a:pt x="1920" y="104"/>
                    </a:lnTo>
                    <a:lnTo>
                      <a:pt x="1916" y="92"/>
                    </a:lnTo>
                    <a:lnTo>
                      <a:pt x="1910" y="78"/>
                    </a:lnTo>
                    <a:lnTo>
                      <a:pt x="1902" y="66"/>
                    </a:lnTo>
                    <a:lnTo>
                      <a:pt x="1894" y="54"/>
                    </a:lnTo>
                    <a:lnTo>
                      <a:pt x="1884" y="44"/>
                    </a:lnTo>
                    <a:lnTo>
                      <a:pt x="1872" y="34"/>
                    </a:lnTo>
                    <a:lnTo>
                      <a:pt x="1862" y="26"/>
                    </a:lnTo>
                    <a:lnTo>
                      <a:pt x="1850" y="18"/>
                    </a:lnTo>
                    <a:lnTo>
                      <a:pt x="1836" y="12"/>
                    </a:lnTo>
                    <a:lnTo>
                      <a:pt x="1822" y="6"/>
                    </a:lnTo>
                    <a:lnTo>
                      <a:pt x="1808" y="2"/>
                    </a:lnTo>
                    <a:lnTo>
                      <a:pt x="1794" y="0"/>
                    </a:lnTo>
                    <a:lnTo>
                      <a:pt x="1778" y="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50800">
                <a:noFill/>
                <a:headEnd type="oval"/>
                <a:tailEnd type="oval"/>
              </a:ln>
              <a:effectLst>
                <a:outerShdw blurRad="63500" algn="ctr" rotWithShape="0">
                  <a:schemeClr val="bg1">
                    <a:lumMod val="75000"/>
                    <a:alpha val="97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49" name="Freeform 11">
                <a:extLst>
                  <a:ext uri="{FF2B5EF4-FFF2-40B4-BE49-F238E27FC236}">
                    <a16:creationId xmlns:a16="http://schemas.microsoft.com/office/drawing/2014/main" id="{2D045A0D-A980-15BE-211C-E25ED5AF7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994"/>
                <a:ext cx="439" cy="112"/>
              </a:xfrm>
              <a:custGeom>
                <a:avLst/>
                <a:gdLst/>
                <a:ahLst/>
                <a:cxnLst>
                  <a:cxn ang="0">
                    <a:pos x="610" y="0"/>
                  </a:cxn>
                  <a:cxn ang="0">
                    <a:pos x="610" y="0"/>
                  </a:cxn>
                  <a:cxn ang="0">
                    <a:pos x="578" y="2"/>
                  </a:cxn>
                  <a:cxn ang="0">
                    <a:pos x="546" y="8"/>
                  </a:cxn>
                  <a:cxn ang="0">
                    <a:pos x="516" y="16"/>
                  </a:cxn>
                  <a:cxn ang="0">
                    <a:pos x="490" y="30"/>
                  </a:cxn>
                  <a:cxn ang="0">
                    <a:pos x="0" y="312"/>
                  </a:cxn>
                  <a:cxn ang="0">
                    <a:pos x="1220" y="312"/>
                  </a:cxn>
                  <a:cxn ang="0">
                    <a:pos x="730" y="30"/>
                  </a:cxn>
                  <a:cxn ang="0">
                    <a:pos x="730" y="30"/>
                  </a:cxn>
                  <a:cxn ang="0">
                    <a:pos x="704" y="16"/>
                  </a:cxn>
                  <a:cxn ang="0">
                    <a:pos x="674" y="8"/>
                  </a:cxn>
                  <a:cxn ang="0">
                    <a:pos x="642" y="2"/>
                  </a:cxn>
                  <a:cxn ang="0">
                    <a:pos x="610" y="0"/>
                  </a:cxn>
                </a:cxnLst>
                <a:rect l="0" t="0" r="r" b="b"/>
                <a:pathLst>
                  <a:path w="1220" h="312">
                    <a:moveTo>
                      <a:pt x="610" y="0"/>
                    </a:moveTo>
                    <a:lnTo>
                      <a:pt x="610" y="0"/>
                    </a:lnTo>
                    <a:lnTo>
                      <a:pt x="578" y="2"/>
                    </a:lnTo>
                    <a:lnTo>
                      <a:pt x="546" y="8"/>
                    </a:lnTo>
                    <a:lnTo>
                      <a:pt x="516" y="16"/>
                    </a:lnTo>
                    <a:lnTo>
                      <a:pt x="490" y="30"/>
                    </a:lnTo>
                    <a:lnTo>
                      <a:pt x="0" y="312"/>
                    </a:lnTo>
                    <a:lnTo>
                      <a:pt x="1220" y="312"/>
                    </a:lnTo>
                    <a:lnTo>
                      <a:pt x="730" y="30"/>
                    </a:lnTo>
                    <a:lnTo>
                      <a:pt x="730" y="30"/>
                    </a:lnTo>
                    <a:lnTo>
                      <a:pt x="704" y="16"/>
                    </a:lnTo>
                    <a:lnTo>
                      <a:pt x="674" y="8"/>
                    </a:lnTo>
                    <a:lnTo>
                      <a:pt x="642" y="2"/>
                    </a:lnTo>
                    <a:lnTo>
                      <a:pt x="61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lang="ko-KR" altLang="en-US" sz="1800" b="1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44" name="Rectangle 68">
              <a:extLst>
                <a:ext uri="{FF2B5EF4-FFF2-40B4-BE49-F238E27FC236}">
                  <a16:creationId xmlns:a16="http://schemas.microsoft.com/office/drawing/2014/main" id="{92DC434F-A358-B646-1543-BD3715636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6" y="1291"/>
              <a:ext cx="275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342900" indent="-3429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1pPr>
              <a:lvl2pPr indent="4763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2pPr>
              <a:lvl3pPr marL="11430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3pPr>
              <a:lvl4pPr marL="16002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4pPr>
              <a:lvl5pPr marL="2057400" indent="-228600" algn="l"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</a:defRPr>
              </a:lvl9pPr>
            </a:lstStyle>
            <a:p>
              <a:pPr marL="0" lvl="1" algn="ctr">
                <a:buClrTx/>
                <a:buFontTx/>
                <a:buNone/>
              </a:pPr>
              <a:r>
                <a:rPr lang="en-US" altLang="ko-KR" sz="1800" b="1">
                  <a:ea typeface="맑은 고딕" panose="020B0503020000020004" pitchFamily="50" charset="-127"/>
                  <a:cs typeface="Arial" panose="020B0604020202020204" pitchFamily="34" charset="0"/>
                </a:rPr>
                <a:t>Sol.2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FB8765D0-AFE1-BB19-440A-8D9A7B10D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19" y="2259346"/>
            <a:ext cx="2198604" cy="1163698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731FD79-5173-9678-F770-BF332ACA9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13" y="2259346"/>
            <a:ext cx="2190574" cy="1143128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8EB6988-730C-0533-96EF-43FB8E13F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115" y="2259346"/>
            <a:ext cx="2196176" cy="1158756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E98C679B-E7DF-DB09-78EB-78A673798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009998"/>
              </p:ext>
            </p:extLst>
          </p:nvPr>
        </p:nvGraphicFramePr>
        <p:xfrm>
          <a:off x="372971" y="3972826"/>
          <a:ext cx="2205851" cy="2382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851">
                  <a:extLst>
                    <a:ext uri="{9D8B030D-6E8A-4147-A177-3AD203B41FA5}">
                      <a16:colId xmlns:a16="http://schemas.microsoft.com/office/drawing/2014/main" val="80707241"/>
                    </a:ext>
                  </a:extLst>
                </a:gridCol>
              </a:tblGrid>
              <a:tr h="2382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rgbClr val="002060"/>
                          </a:solidFill>
                          <a:latin typeface="+mj-lt"/>
                          <a:ea typeface="+mj-ea"/>
                        </a:rPr>
                        <a:t>Energy</a:t>
                      </a:r>
                    </a:p>
                    <a:p>
                      <a:pPr latinLnBrk="1"/>
                      <a:r>
                        <a:rPr lang="en-US" altLang="ko-KR" sz="1050" b="0">
                          <a:solidFill>
                            <a:srgbClr val="002060"/>
                          </a:solidFill>
                          <a:latin typeface="+mj-lt"/>
                          <a:ea typeface="+mj-ea"/>
                        </a:rPr>
                        <a:t>00 kWh/day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101369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DA0AB187-8203-3823-776D-1D595A845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203605"/>
              </p:ext>
            </p:extLst>
          </p:nvPr>
        </p:nvGraphicFramePr>
        <p:xfrm>
          <a:off x="5015992" y="3972826"/>
          <a:ext cx="2205851" cy="238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851">
                  <a:extLst>
                    <a:ext uri="{9D8B030D-6E8A-4147-A177-3AD203B41FA5}">
                      <a16:colId xmlns:a16="http://schemas.microsoft.com/office/drawing/2014/main" val="80707241"/>
                    </a:ext>
                  </a:extLst>
                </a:gridCol>
              </a:tblGrid>
              <a:tr h="23827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검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·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 인증 현황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  <a:p>
                      <a:pPr latinLnBrk="1"/>
                      <a:endParaRPr lang="en-US" altLang="ko-KR" sz="1100" b="1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u="sng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TÜV Rheinland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u="sng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BUREAU VERITAS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u="sng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DNV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b="0" u="sng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u="sng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Carbon</a:t>
                      </a:r>
                      <a:r>
                        <a:rPr lang="ko-KR" altLang="en-US" sz="1100" b="0" u="sng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 </a:t>
                      </a:r>
                      <a:r>
                        <a:rPr lang="en-US" altLang="ko-KR" sz="1100" b="0" u="sng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Trust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u="sng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환경성적표지</a:t>
                      </a:r>
                      <a:r>
                        <a:rPr lang="en-US" altLang="ko-KR" sz="1100" b="0" u="sng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(KEITI)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101369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E23F8E3F-4A6B-A5B6-E40D-576D061446CA}"/>
              </a:ext>
            </a:extLst>
          </p:cNvPr>
          <p:cNvSpPr/>
          <p:nvPr/>
        </p:nvSpPr>
        <p:spPr>
          <a:xfrm>
            <a:off x="2708857" y="3502841"/>
            <a:ext cx="2205851" cy="461336"/>
          </a:xfrm>
          <a:prstGeom prst="rect">
            <a:avLst/>
          </a:prstGeom>
          <a:solidFill>
            <a:srgbClr val="3333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 환경영향 산정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14C03E2-54DB-F65A-A849-66E093E0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104" y="2259346"/>
            <a:ext cx="2198604" cy="1163698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4F66B08D-73E8-9855-8518-A4AAC9E81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75808"/>
              </p:ext>
            </p:extLst>
          </p:nvPr>
        </p:nvGraphicFramePr>
        <p:xfrm>
          <a:off x="2716104" y="3972826"/>
          <a:ext cx="2198603" cy="2382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603">
                  <a:extLst>
                    <a:ext uri="{9D8B030D-6E8A-4147-A177-3AD203B41FA5}">
                      <a16:colId xmlns:a16="http://schemas.microsoft.com/office/drawing/2014/main" val="80707241"/>
                    </a:ext>
                  </a:extLst>
                </a:gridCol>
              </a:tblGrid>
              <a:tr h="7942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LCA</a:t>
                      </a:r>
                    </a:p>
                    <a:p>
                      <a:pPr latinLnBrk="1"/>
                      <a:r>
                        <a:rPr lang="ko-KR" altLang="en-US" sz="105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물발자국</a:t>
                      </a:r>
                      <a:r>
                        <a:rPr lang="en-US" altLang="ko-KR" sz="105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: 00m³eq/ton […]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101369"/>
                  </a:ext>
                </a:extLst>
              </a:tr>
              <a:tr h="7942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PCF(</a:t>
                      </a:r>
                      <a:r>
                        <a:rPr lang="ko-KR" altLang="en-US" sz="12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제품 탄소발자국</a:t>
                      </a:r>
                      <a:r>
                        <a:rPr lang="en-US" altLang="ko-KR" sz="12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5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00 kgCO2e/ton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5732"/>
                  </a:ext>
                </a:extLst>
              </a:tr>
              <a:tr h="7942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CBAM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00.0 tCO2/ton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986452"/>
                  </a:ext>
                </a:extLst>
              </a:tr>
            </a:tbl>
          </a:graphicData>
        </a:graphic>
      </p:graphicFrame>
      <p:sp>
        <p:nvSpPr>
          <p:cNvPr id="58" name="Rectangle 68">
            <a:extLst>
              <a:ext uri="{FF2B5EF4-FFF2-40B4-BE49-F238E27FC236}">
                <a16:creationId xmlns:a16="http://schemas.microsoft.com/office/drawing/2014/main" id="{1550B37A-0BF5-3DDD-0FF7-222610ABB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414" y="1448888"/>
            <a:ext cx="114736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marL="342900" indent="-342900" algn="l"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indent="4763" algn="l"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algn="l"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algn="l"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algn="l"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marL="0" lvl="1" algn="ctr">
              <a:buClrTx/>
              <a:buFontTx/>
              <a:buNone/>
            </a:pPr>
            <a:r>
              <a:rPr lang="en-US" altLang="ko-KR" sz="1800" b="1">
                <a:ea typeface="맑은 고딕" panose="020B0503020000020004" pitchFamily="50" charset="-127"/>
                <a:cs typeface="Arial" panose="020B0604020202020204" pitchFamily="34" charset="0"/>
              </a:rPr>
              <a:t>Env. Effect</a:t>
            </a:r>
          </a:p>
          <a:p>
            <a:pPr marL="0" lvl="1" algn="ctr">
              <a:buClrTx/>
              <a:buFontTx/>
              <a:buNone/>
            </a:pPr>
            <a:r>
              <a:rPr lang="en-US" altLang="ko-KR" sz="1800" b="1">
                <a:ea typeface="맑은 고딕" panose="020B0503020000020004" pitchFamily="50" charset="-127"/>
                <a:cs typeface="Arial" panose="020B0604020202020204" pitchFamily="34" charset="0"/>
              </a:rPr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321249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9C7E56DE-60DB-82D5-6761-A9B9855AC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>
            <a:extLst>
              <a:ext uri="{FF2B5EF4-FFF2-40B4-BE49-F238E27FC236}">
                <a16:creationId xmlns:a16="http://schemas.microsoft.com/office/drawing/2014/main" id="{804FCB9F-9B7E-DD40-CA4B-BAD9FD30843B}"/>
              </a:ext>
            </a:extLst>
          </p:cNvPr>
          <p:cNvSpPr txBox="1"/>
          <p:nvPr/>
        </p:nvSpPr>
        <p:spPr>
          <a:xfrm>
            <a:off x="165693" y="222576"/>
            <a:ext cx="49708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>
            <a:extLst>
              <a:ext uri="{FF2B5EF4-FFF2-40B4-BE49-F238E27FC236}">
                <a16:creationId xmlns:a16="http://schemas.microsoft.com/office/drawing/2014/main" id="{5434A5ED-A8A8-B461-3B69-8DEBEDA718C4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구축예시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(LCA)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E0C7E-F9AA-6CA0-B9F3-8ECFE16A086A}"/>
              </a:ext>
            </a:extLst>
          </p:cNvPr>
          <p:cNvSpPr txBox="1"/>
          <p:nvPr/>
        </p:nvSpPr>
        <p:spPr>
          <a:xfrm>
            <a:off x="310241" y="988710"/>
            <a:ext cx="6604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Arial Narrow" panose="020B0606020202030204" pitchFamily="34" charset="0"/>
              </a:rPr>
              <a:t> </a:t>
            </a:r>
            <a:r>
              <a:rPr lang="ko-KR" altLang="en-US" sz="1600" b="1">
                <a:latin typeface="Arial Narrow" panose="020B0606020202030204" pitchFamily="34" charset="0"/>
              </a:rPr>
              <a:t>각 영향 범주별 수명주기  영향 결과 그래프</a:t>
            </a:r>
            <a:endParaRPr lang="en-US" altLang="ko-KR" sz="1600" b="1" dirty="0">
              <a:latin typeface="Arial Narrow" panose="020B0606020202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08DD5E-1822-2C38-252C-996DF29CD7C8}"/>
              </a:ext>
            </a:extLst>
          </p:cNvPr>
          <p:cNvSpPr txBox="1"/>
          <p:nvPr/>
        </p:nvSpPr>
        <p:spPr>
          <a:xfrm>
            <a:off x="318405" y="4050083"/>
            <a:ext cx="6604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Arial Narrow" panose="020B0606020202030204" pitchFamily="34" charset="0"/>
              </a:rPr>
              <a:t> </a:t>
            </a:r>
            <a:r>
              <a:rPr lang="ko-KR" altLang="en-US" sz="1600" b="1">
                <a:latin typeface="Arial Narrow" panose="020B0606020202030204" pitchFamily="34" charset="0"/>
              </a:rPr>
              <a:t>각 영향 범주별 수명주기 영향 결과표</a:t>
            </a:r>
            <a:endParaRPr lang="en-US" altLang="ko-KR" sz="1600" b="1" dirty="0">
              <a:latin typeface="Arial Narrow" panose="020B0606020202030204" pitchFamily="34" charset="0"/>
            </a:endParaRPr>
          </a:p>
        </p:txBody>
      </p:sp>
      <p:graphicFrame>
        <p:nvGraphicFramePr>
          <p:cNvPr id="60" name="표 4">
            <a:extLst>
              <a:ext uri="{FF2B5EF4-FFF2-40B4-BE49-F238E27FC236}">
                <a16:creationId xmlns:a16="http://schemas.microsoft.com/office/drawing/2014/main" id="{39320173-7C13-E669-7F0C-CD33767C9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373893"/>
              </p:ext>
            </p:extLst>
          </p:nvPr>
        </p:nvGraphicFramePr>
        <p:xfrm>
          <a:off x="632459" y="4455144"/>
          <a:ext cx="10854691" cy="198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925">
                  <a:extLst>
                    <a:ext uri="{9D8B030D-6E8A-4147-A177-3AD203B41FA5}">
                      <a16:colId xmlns:a16="http://schemas.microsoft.com/office/drawing/2014/main" val="724876667"/>
                    </a:ext>
                  </a:extLst>
                </a:gridCol>
                <a:gridCol w="971367">
                  <a:extLst>
                    <a:ext uri="{9D8B030D-6E8A-4147-A177-3AD203B41FA5}">
                      <a16:colId xmlns:a16="http://schemas.microsoft.com/office/drawing/2014/main" val="1901004240"/>
                    </a:ext>
                  </a:extLst>
                </a:gridCol>
                <a:gridCol w="1358877">
                  <a:extLst>
                    <a:ext uri="{9D8B030D-6E8A-4147-A177-3AD203B41FA5}">
                      <a16:colId xmlns:a16="http://schemas.microsoft.com/office/drawing/2014/main" val="2757414738"/>
                    </a:ext>
                  </a:extLst>
                </a:gridCol>
                <a:gridCol w="1358877">
                  <a:extLst>
                    <a:ext uri="{9D8B030D-6E8A-4147-A177-3AD203B41FA5}">
                      <a16:colId xmlns:a16="http://schemas.microsoft.com/office/drawing/2014/main" val="1155227971"/>
                    </a:ext>
                  </a:extLst>
                </a:gridCol>
                <a:gridCol w="1358877">
                  <a:extLst>
                    <a:ext uri="{9D8B030D-6E8A-4147-A177-3AD203B41FA5}">
                      <a16:colId xmlns:a16="http://schemas.microsoft.com/office/drawing/2014/main" val="3881982387"/>
                    </a:ext>
                  </a:extLst>
                </a:gridCol>
                <a:gridCol w="1358877">
                  <a:extLst>
                    <a:ext uri="{9D8B030D-6E8A-4147-A177-3AD203B41FA5}">
                      <a16:colId xmlns:a16="http://schemas.microsoft.com/office/drawing/2014/main" val="253902882"/>
                    </a:ext>
                  </a:extLst>
                </a:gridCol>
                <a:gridCol w="1358877">
                  <a:extLst>
                    <a:ext uri="{9D8B030D-6E8A-4147-A177-3AD203B41FA5}">
                      <a16:colId xmlns:a16="http://schemas.microsoft.com/office/drawing/2014/main" val="2595715996"/>
                    </a:ext>
                  </a:extLst>
                </a:gridCol>
                <a:gridCol w="1276014">
                  <a:extLst>
                    <a:ext uri="{9D8B030D-6E8A-4147-A177-3AD203B41FA5}">
                      <a16:colId xmlns:a16="http://schemas.microsoft.com/office/drawing/2014/main" val="1629016701"/>
                    </a:ext>
                  </a:extLst>
                </a:gridCol>
              </a:tblGrid>
              <a:tr h="241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영향범주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단위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합계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제조전단계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제조단계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유통단계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사용단계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폐기단계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35806946"/>
                  </a:ext>
                </a:extLst>
              </a:tr>
              <a:tr h="17411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산성화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kg SO2 eq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379.2304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44.64824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2.293017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0.652349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8.423908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0.745475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512297"/>
                  </a:ext>
                </a:extLst>
              </a:tr>
              <a:tr h="17411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부영양화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kg PO4--- eq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127.9604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16.33848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0.305498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0.075954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1.380201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0.447664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473939"/>
                  </a:ext>
                </a:extLst>
              </a:tr>
              <a:tr h="17411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지구온난화</a:t>
                      </a:r>
                      <a:endParaRPr lang="en-US" sz="10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kg CO2 eq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104454.8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6333.266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246.7529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154.9264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1968.845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3281.94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075933"/>
                  </a:ext>
                </a:extLst>
              </a:tr>
              <a:tr h="17411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광화학적 산화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kg NMVOC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226.0541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28.09103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1.905299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0.515998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5.526219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0.383315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3931579"/>
                  </a:ext>
                </a:extLst>
              </a:tr>
              <a:tr h="17411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비생물적 자원 고갈</a:t>
                      </a: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원료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kg Sb eq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2.927754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0.793039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0.000763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0.035961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0.014897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0.039486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308535"/>
                  </a:ext>
                </a:extLst>
              </a:tr>
              <a:tr h="17411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비생물적 자원 고갈</a:t>
                      </a: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화석연료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1026784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57165.52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3562.318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590.8982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18348.87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1221.132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372104"/>
                  </a:ext>
                </a:extLst>
              </a:tr>
              <a:tr h="17411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물 부족지수</a:t>
                      </a: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물발자국</a:t>
                      </a: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m3 eq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27580.69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1581.838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9.46862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22.29505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633.1612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44.56963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54470"/>
                  </a:ext>
                </a:extLst>
              </a:tr>
              <a:tr h="17411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오존층 영향</a:t>
                      </a:r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(ODP)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kg CFC-11 eq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0.064033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0.016304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4.36E-05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0.001479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0.039001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1.33E-05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899276"/>
                  </a:ext>
                </a:extLst>
              </a:tr>
              <a:tr h="17411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인체 독성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CTUh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0.054941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0.006715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6.45E-05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3.02E-05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0.000634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0.001083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31221"/>
                  </a:ext>
                </a:extLst>
              </a:tr>
              <a:tr h="17411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생태 독성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CTUe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9138916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447396.1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1711.099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559.8683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32549.77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1524175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643196"/>
                  </a:ext>
                </a:extLst>
              </a:tr>
            </a:tbl>
          </a:graphicData>
        </a:graphic>
      </p:graphicFrame>
      <p:pic>
        <p:nvPicPr>
          <p:cNvPr id="61" name="그림 60">
            <a:extLst>
              <a:ext uri="{FF2B5EF4-FFF2-40B4-BE49-F238E27FC236}">
                <a16:creationId xmlns:a16="http://schemas.microsoft.com/office/drawing/2014/main" id="{338CD908-2490-DC6F-0372-085EE466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" y="1406564"/>
            <a:ext cx="10711600" cy="2436898"/>
          </a:xfrm>
          <a:prstGeom prst="rect">
            <a:avLst/>
          </a:prstGeom>
          <a:ln w="88900" cap="sq" cmpd="thickThin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36772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132168DD-2E4C-572C-24F1-0DB8C74A1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>
            <a:extLst>
              <a:ext uri="{FF2B5EF4-FFF2-40B4-BE49-F238E27FC236}">
                <a16:creationId xmlns:a16="http://schemas.microsoft.com/office/drawing/2014/main" id="{76AE8ABE-7C5C-CF3F-031C-ED956F402070}"/>
              </a:ext>
            </a:extLst>
          </p:cNvPr>
          <p:cNvSpPr txBox="1"/>
          <p:nvPr/>
        </p:nvSpPr>
        <p:spPr>
          <a:xfrm>
            <a:off x="165693" y="222576"/>
            <a:ext cx="49708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>
            <a:extLst>
              <a:ext uri="{FF2B5EF4-FFF2-40B4-BE49-F238E27FC236}">
                <a16:creationId xmlns:a16="http://schemas.microsoft.com/office/drawing/2014/main" id="{E05249EF-9791-E7EA-FC71-883BD60451FC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구축예시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(PCF)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A522A7-4FB9-1D9B-18A6-A453D5DBB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09" y="1518065"/>
            <a:ext cx="3742026" cy="238053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77EE97-6BB6-D08F-0042-4A26E4B619CA}"/>
              </a:ext>
            </a:extLst>
          </p:cNvPr>
          <p:cNvGraphicFramePr>
            <a:graphicFrameLocks noGrp="1"/>
          </p:cNvGraphicFramePr>
          <p:nvPr/>
        </p:nvGraphicFramePr>
        <p:xfrm>
          <a:off x="1003609" y="2574312"/>
          <a:ext cx="4278385" cy="54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5677">
                  <a:extLst>
                    <a:ext uri="{9D8B030D-6E8A-4147-A177-3AD203B41FA5}">
                      <a16:colId xmlns:a16="http://schemas.microsoft.com/office/drawing/2014/main" val="194020007"/>
                    </a:ext>
                  </a:extLst>
                </a:gridCol>
                <a:gridCol w="855677">
                  <a:extLst>
                    <a:ext uri="{9D8B030D-6E8A-4147-A177-3AD203B41FA5}">
                      <a16:colId xmlns:a16="http://schemas.microsoft.com/office/drawing/2014/main" val="1692430672"/>
                    </a:ext>
                  </a:extLst>
                </a:gridCol>
                <a:gridCol w="855677">
                  <a:extLst>
                    <a:ext uri="{9D8B030D-6E8A-4147-A177-3AD203B41FA5}">
                      <a16:colId xmlns:a16="http://schemas.microsoft.com/office/drawing/2014/main" val="2287973153"/>
                    </a:ext>
                  </a:extLst>
                </a:gridCol>
                <a:gridCol w="855677">
                  <a:extLst>
                    <a:ext uri="{9D8B030D-6E8A-4147-A177-3AD203B41FA5}">
                      <a16:colId xmlns:a16="http://schemas.microsoft.com/office/drawing/2014/main" val="3808404451"/>
                    </a:ext>
                  </a:extLst>
                </a:gridCol>
                <a:gridCol w="855677">
                  <a:extLst>
                    <a:ext uri="{9D8B030D-6E8A-4147-A177-3AD203B41FA5}">
                      <a16:colId xmlns:a16="http://schemas.microsoft.com/office/drawing/2014/main" val="2940011840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00">
                          <a:effectLst/>
                        </a:rPr>
                        <a:t>제조단계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유통단계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사용단계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폐기단계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72148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100" dirty="0">
                          <a:effectLst/>
                        </a:rPr>
                        <a:t>2.2768.E+02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100" dirty="0">
                          <a:effectLst/>
                        </a:rPr>
                        <a:t>7.7947.E+01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100" dirty="0">
                          <a:effectLst/>
                        </a:rPr>
                        <a:t>3.2909.E+00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100" dirty="0">
                          <a:effectLst/>
                        </a:rPr>
                        <a:t>1.4564.E+02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100" dirty="0">
                          <a:effectLst/>
                        </a:rPr>
                        <a:t>7.9947.E-01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07564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373941-183E-C3D6-75B9-654F390961A5}"/>
              </a:ext>
            </a:extLst>
          </p:cNvPr>
          <p:cNvGraphicFramePr>
            <a:graphicFrameLocks noGrp="1"/>
          </p:cNvGraphicFramePr>
          <p:nvPr/>
        </p:nvGraphicFramePr>
        <p:xfrm>
          <a:off x="6428309" y="3863412"/>
          <a:ext cx="4536326" cy="191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4819">
                  <a:extLst>
                    <a:ext uri="{9D8B030D-6E8A-4147-A177-3AD203B41FA5}">
                      <a16:colId xmlns:a16="http://schemas.microsoft.com/office/drawing/2014/main" val="4291519967"/>
                    </a:ext>
                  </a:extLst>
                </a:gridCol>
                <a:gridCol w="1158812">
                  <a:extLst>
                    <a:ext uri="{9D8B030D-6E8A-4147-A177-3AD203B41FA5}">
                      <a16:colId xmlns:a16="http://schemas.microsoft.com/office/drawing/2014/main" val="61784255"/>
                    </a:ext>
                  </a:extLst>
                </a:gridCol>
                <a:gridCol w="1204450">
                  <a:extLst>
                    <a:ext uri="{9D8B030D-6E8A-4147-A177-3AD203B41FA5}">
                      <a16:colId xmlns:a16="http://schemas.microsoft.com/office/drawing/2014/main" val="3133637038"/>
                    </a:ext>
                  </a:extLst>
                </a:gridCol>
                <a:gridCol w="1038245">
                  <a:extLst>
                    <a:ext uri="{9D8B030D-6E8A-4147-A177-3AD203B41FA5}">
                      <a16:colId xmlns:a16="http://schemas.microsoft.com/office/drawing/2014/main" val="3370728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수명주기 단계</a:t>
                      </a:r>
                      <a:endParaRPr 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매개변수</a:t>
                      </a:r>
                      <a:endParaRPr 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탄소발자국</a:t>
                      </a:r>
                      <a:endParaRPr lang="en-US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탄소발자국 비율</a:t>
                      </a:r>
                      <a:endParaRPr lang="en-US" altLang="ko-KR" sz="1100" b="1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064135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제조단계</a:t>
                      </a:r>
                      <a:endParaRPr lang="ko-KR" altLang="en-US" dirty="0"/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철강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spc="-100" dirty="0">
                          <a:effectLst/>
                        </a:rPr>
                        <a:t>4.852.E+01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spc="-100" dirty="0">
                          <a:effectLst/>
                        </a:rPr>
                        <a:t>62.24%</a:t>
                      </a:r>
                      <a:endParaRPr lang="en-US" altLang="ko-KR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7027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spc="-100" dirty="0">
                          <a:effectLst/>
                        </a:rPr>
                        <a:t>PP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spc="-100" dirty="0">
                          <a:effectLst/>
                        </a:rPr>
                        <a:t>1.614.E+01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spc="-100" dirty="0">
                          <a:effectLst/>
                        </a:rPr>
                        <a:t>20.71%</a:t>
                      </a:r>
                      <a:endParaRPr lang="en-US" altLang="ko-KR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201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</a:t>
                      </a: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4.352.E+00</a:t>
                      </a: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5.58%</a:t>
                      </a: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2847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수송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5.639.E+00</a:t>
                      </a: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7.23%</a:t>
                      </a: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25238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00">
                          <a:effectLst/>
                        </a:rPr>
                        <a:t>포장재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spc="-100" dirty="0">
                          <a:effectLst/>
                        </a:rPr>
                        <a:t>2.316.E+00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spc="-100" dirty="0">
                          <a:effectLst/>
                        </a:rPr>
                        <a:t>2.97%</a:t>
                      </a:r>
                      <a:endParaRPr lang="en-US" altLang="ko-KR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2560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00">
                          <a:effectLst/>
                        </a:rPr>
                        <a:t>전력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spc="-100" dirty="0">
                          <a:effectLst/>
                        </a:rPr>
                        <a:t>9.850.E-01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spc="-100" dirty="0">
                          <a:effectLst/>
                        </a:rPr>
                        <a:t>1.26%</a:t>
                      </a:r>
                      <a:endParaRPr lang="en-US" altLang="ko-KR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5552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탄소량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spc="-100" dirty="0">
                          <a:effectLst/>
                        </a:rPr>
                        <a:t>7.795.E+01</a:t>
                      </a:r>
                      <a:endParaRPr lang="en-US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spc="-100" dirty="0">
                          <a:effectLst/>
                        </a:rPr>
                        <a:t>100.00%</a:t>
                      </a:r>
                      <a:endParaRPr lang="en-US" altLang="ko-KR" sz="1100" b="0" i="0" u="none" strike="noStrike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36000" marB="36000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1510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E438D48-3F17-6092-19EE-C0984FE31EAE}"/>
              </a:ext>
            </a:extLst>
          </p:cNvPr>
          <p:cNvSpPr txBox="1"/>
          <p:nvPr/>
        </p:nvSpPr>
        <p:spPr>
          <a:xfrm>
            <a:off x="1003609" y="1043113"/>
            <a:ext cx="132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00">
                <a:latin typeface="+mn-ea"/>
                <a:cs typeface="Aharoni" panose="02010803020104030203" pitchFamily="2" charset="-79"/>
              </a:rPr>
              <a:t>총</a:t>
            </a:r>
            <a:r>
              <a:rPr lang="en-US" altLang="ko-KR" sz="1400" b="1" spc="-100"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400" b="1" spc="-100">
                <a:latin typeface="+mn-ea"/>
                <a:cs typeface="Aharoni" panose="02010803020104030203" pitchFamily="2" charset="-79"/>
              </a:rPr>
              <a:t>탄소배출량</a:t>
            </a:r>
            <a:endParaRPr lang="ko-KR" altLang="en-US" sz="1400" b="1" spc="-100" baseline="-25000" dirty="0"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6601D-622B-7956-FCFE-D0E3AF9943E2}"/>
              </a:ext>
            </a:extLst>
          </p:cNvPr>
          <p:cNvSpPr txBox="1"/>
          <p:nvPr/>
        </p:nvSpPr>
        <p:spPr>
          <a:xfrm>
            <a:off x="944011" y="2176460"/>
            <a:ext cx="2645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00"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400" b="1" spc="-100">
                <a:latin typeface="+mn-ea"/>
                <a:cs typeface="Aharoni" panose="02010803020104030203" pitchFamily="2" charset="-79"/>
              </a:rPr>
              <a:t>생애주기 단계별 탄소배출량</a:t>
            </a:r>
            <a:endParaRPr lang="ko-KR" altLang="en-US" sz="1400" b="1" spc="-100" baseline="-25000" dirty="0"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AA0A12-04E4-63AA-458C-F4CC1669B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10" y="3227268"/>
            <a:ext cx="4278383" cy="310731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2652A4-AD28-D32D-6A91-674C4E185A52}"/>
              </a:ext>
            </a:extLst>
          </p:cNvPr>
          <p:cNvSpPr/>
          <p:nvPr/>
        </p:nvSpPr>
        <p:spPr>
          <a:xfrm flipH="1">
            <a:off x="2556171" y="940313"/>
            <a:ext cx="2297805" cy="47129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A251E-36CB-ED6A-A5E8-DECF55469D2A}"/>
              </a:ext>
            </a:extLst>
          </p:cNvPr>
          <p:cNvSpPr txBox="1"/>
          <p:nvPr/>
        </p:nvSpPr>
        <p:spPr>
          <a:xfrm>
            <a:off x="2556171" y="1022073"/>
            <a:ext cx="222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 dirty="0">
                <a:latin typeface="+mn-ea"/>
                <a:cs typeface="Aharoni" panose="02010803020104030203" pitchFamily="2" charset="-79"/>
              </a:rPr>
              <a:t>227.68 kgCO</a:t>
            </a:r>
            <a:r>
              <a:rPr lang="en-US" altLang="ko-KR" sz="800" b="1" spc="-100" dirty="0">
                <a:latin typeface="+mn-ea"/>
                <a:cs typeface="Aharoni" panose="02010803020104030203" pitchFamily="2" charset="-79"/>
              </a:rPr>
              <a:t>2</a:t>
            </a:r>
            <a:r>
              <a:rPr lang="en-US" altLang="ko-KR" sz="1400" b="1" spc="-100" dirty="0">
                <a:latin typeface="+mn-ea"/>
                <a:cs typeface="Aharoni" panose="02010803020104030203" pitchFamily="2" charset="-79"/>
              </a:rPr>
              <a:t>-eq</a:t>
            </a:r>
            <a:endParaRPr lang="ko-KR" altLang="en-US" sz="1400" b="1" spc="-100" baseline="-25000" dirty="0"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FF416-2A3D-8E1D-4C04-0CFDFC0BB664}"/>
              </a:ext>
            </a:extLst>
          </p:cNvPr>
          <p:cNvSpPr txBox="1"/>
          <p:nvPr/>
        </p:nvSpPr>
        <p:spPr>
          <a:xfrm>
            <a:off x="6527910" y="1043113"/>
            <a:ext cx="396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00">
                <a:latin typeface="+mn-ea"/>
                <a:cs typeface="Aharoni" panose="02010803020104030203" pitchFamily="2" charset="-79"/>
              </a:rPr>
              <a:t>단계별 탄소발자국 발생원</a:t>
            </a:r>
            <a:r>
              <a:rPr lang="en-US" altLang="ko-KR" sz="1400" b="1" spc="-100">
                <a:latin typeface="+mn-ea"/>
                <a:cs typeface="Aharoni" panose="02010803020104030203" pitchFamily="2" charset="-79"/>
              </a:rPr>
              <a:t>- </a:t>
            </a:r>
            <a:r>
              <a:rPr lang="ko-KR" altLang="en-US" sz="1400" b="1" spc="-100">
                <a:latin typeface="+mn-ea"/>
                <a:cs typeface="Aharoni" panose="02010803020104030203" pitchFamily="2" charset="-79"/>
              </a:rPr>
              <a:t>제조단계</a:t>
            </a:r>
            <a:endParaRPr lang="ko-KR" altLang="en-US" sz="1400" b="1" spc="-100" dirty="0">
              <a:latin typeface="+mn-ea"/>
            </a:endParaRPr>
          </a:p>
        </p:txBody>
      </p:sp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4BFDFB0B-B087-E144-CDCC-8529C405B08E}"/>
              </a:ext>
            </a:extLst>
          </p:cNvPr>
          <p:cNvSpPr/>
          <p:nvPr/>
        </p:nvSpPr>
        <p:spPr>
          <a:xfrm flipV="1">
            <a:off x="4840250" y="4105522"/>
            <a:ext cx="1388721" cy="235189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8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21A10934-DC3A-D810-AD14-B0D5CC69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>
            <a:extLst>
              <a:ext uri="{FF2B5EF4-FFF2-40B4-BE49-F238E27FC236}">
                <a16:creationId xmlns:a16="http://schemas.microsoft.com/office/drawing/2014/main" id="{8ACAACC2-D1CD-D37C-1BBF-D492C41F0078}"/>
              </a:ext>
            </a:extLst>
          </p:cNvPr>
          <p:cNvSpPr txBox="1"/>
          <p:nvPr/>
        </p:nvSpPr>
        <p:spPr>
          <a:xfrm>
            <a:off x="165693" y="222576"/>
            <a:ext cx="49708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>
            <a:extLst>
              <a:ext uri="{FF2B5EF4-FFF2-40B4-BE49-F238E27FC236}">
                <a16:creationId xmlns:a16="http://schemas.microsoft.com/office/drawing/2014/main" id="{8B00808A-033C-9009-E7D2-1091C2EC8F5E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구축예시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(CBAM)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86B337-23D9-6140-5260-966B7164F5F3}"/>
              </a:ext>
            </a:extLst>
          </p:cNvPr>
          <p:cNvSpPr/>
          <p:nvPr/>
        </p:nvSpPr>
        <p:spPr>
          <a:xfrm>
            <a:off x="1228300" y="1461247"/>
            <a:ext cx="2915770" cy="7171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</a:rPr>
              <a:t>전구물질 구매업체</a:t>
            </a:r>
            <a:r>
              <a:rPr lang="en-US" altLang="ko-KR" sz="1600">
                <a:solidFill>
                  <a:sysClr val="windowText" lastClr="000000"/>
                </a:solidFill>
              </a:rPr>
              <a:t> </a:t>
            </a:r>
            <a:r>
              <a:rPr lang="ko-KR" altLang="en-US" sz="1600">
                <a:solidFill>
                  <a:sysClr val="windowText" lastClr="000000"/>
                </a:solidFill>
              </a:rPr>
              <a:t>배출량</a:t>
            </a:r>
            <a:endParaRPr lang="en-US" altLang="ko-KR" sz="160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600">
                <a:solidFill>
                  <a:sysClr val="windowText" lastClr="000000"/>
                </a:solidFill>
              </a:rPr>
              <a:t>(Scope 3)</a:t>
            </a:r>
            <a:endParaRPr lang="ko-KR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180D99-8B9B-05F2-028F-70DE4890B2AA}"/>
              </a:ext>
            </a:extLst>
          </p:cNvPr>
          <p:cNvSpPr/>
          <p:nvPr/>
        </p:nvSpPr>
        <p:spPr>
          <a:xfrm>
            <a:off x="7147246" y="941294"/>
            <a:ext cx="2590800" cy="7888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</a:rPr>
              <a:t>린노알미늄 직접배출</a:t>
            </a:r>
            <a:r>
              <a:rPr lang="en-US" altLang="ko-KR" sz="1600">
                <a:solidFill>
                  <a:sysClr val="windowText" lastClr="000000"/>
                </a:solidFill>
              </a:rPr>
              <a:t>(Scope 1)</a:t>
            </a:r>
          </a:p>
          <a:p>
            <a:pPr algn="ctr"/>
            <a:r>
              <a:rPr lang="en-US" altLang="ko-KR" sz="1050">
                <a:solidFill>
                  <a:sysClr val="windowText" lastClr="000000"/>
                </a:solidFill>
              </a:rPr>
              <a:t>* LNG</a:t>
            </a:r>
            <a:r>
              <a:rPr lang="ko-KR" altLang="en-US" sz="1050">
                <a:solidFill>
                  <a:sysClr val="windowText" lastClr="000000"/>
                </a:solidFill>
              </a:rPr>
              <a:t> 사용</a:t>
            </a:r>
            <a:r>
              <a:rPr lang="en-US" altLang="ko-KR" sz="1050">
                <a:solidFill>
                  <a:sysClr val="windowText" lastClr="000000"/>
                </a:solidFill>
              </a:rPr>
              <a:t>, </a:t>
            </a:r>
            <a:r>
              <a:rPr lang="ko-KR" altLang="en-US" sz="1050">
                <a:solidFill>
                  <a:sysClr val="windowText" lastClr="000000"/>
                </a:solidFill>
              </a:rPr>
              <a:t>공정중 배출가스 등</a:t>
            </a:r>
            <a:endParaRPr lang="en-US" altLang="ko-KR" sz="105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AE9351-FC5E-FDEC-9DB9-1F097A657C9F}"/>
              </a:ext>
            </a:extLst>
          </p:cNvPr>
          <p:cNvSpPr/>
          <p:nvPr/>
        </p:nvSpPr>
        <p:spPr>
          <a:xfrm>
            <a:off x="7147246" y="1819835"/>
            <a:ext cx="2590800" cy="7888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</a:rPr>
              <a:t>린노알미늄 간접배출</a:t>
            </a:r>
            <a:r>
              <a:rPr lang="en-US" altLang="ko-KR" sz="1600">
                <a:solidFill>
                  <a:sysClr val="windowText" lastClr="000000"/>
                </a:solidFill>
              </a:rPr>
              <a:t>(Scope 2)</a:t>
            </a:r>
          </a:p>
          <a:p>
            <a:pPr algn="ctr"/>
            <a:r>
              <a:rPr lang="en-US" altLang="ko-KR" sz="1050">
                <a:solidFill>
                  <a:sysClr val="windowText" lastClr="000000"/>
                </a:solidFill>
              </a:rPr>
              <a:t>* </a:t>
            </a:r>
            <a:r>
              <a:rPr lang="ko-KR" altLang="en-US" sz="1050">
                <a:solidFill>
                  <a:sysClr val="windowText" lastClr="000000"/>
                </a:solidFill>
              </a:rPr>
              <a:t>외부 전력 사용 등</a:t>
            </a:r>
            <a:endParaRPr lang="en-US" altLang="ko-KR" sz="1050">
              <a:solidFill>
                <a:sysClr val="windowText" lastClr="00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8515CD-F1B5-3599-D71F-02314E188265}"/>
              </a:ext>
            </a:extLst>
          </p:cNvPr>
          <p:cNvGrpSpPr/>
          <p:nvPr/>
        </p:nvGrpSpPr>
        <p:grpSpPr>
          <a:xfrm>
            <a:off x="4144070" y="1335741"/>
            <a:ext cx="3003176" cy="878541"/>
            <a:chOff x="4144070" y="1335741"/>
            <a:chExt cx="3003176" cy="878541"/>
          </a:xfrm>
        </p:grpSpPr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97902824-8F2C-6FCD-55D8-791CE0F073C3}"/>
                </a:ext>
              </a:extLst>
            </p:cNvPr>
            <p:cNvCxnSpPr>
              <a:cxnSpLocks/>
              <a:stCxn id="3" idx="3"/>
              <a:endCxn id="13" idx="1"/>
            </p:cNvCxnSpPr>
            <p:nvPr/>
          </p:nvCxnSpPr>
          <p:spPr>
            <a:xfrm flipV="1">
              <a:off x="4144070" y="1335741"/>
              <a:ext cx="3003176" cy="48409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C7CDC0A0-0FA1-EDBD-C77A-3BACC77B554D}"/>
                </a:ext>
              </a:extLst>
            </p:cNvPr>
            <p:cNvCxnSpPr>
              <a:cxnSpLocks/>
              <a:stCxn id="3" idx="3"/>
              <a:endCxn id="14" idx="1"/>
            </p:cNvCxnSpPr>
            <p:nvPr/>
          </p:nvCxnSpPr>
          <p:spPr>
            <a:xfrm>
              <a:off x="4144070" y="1819836"/>
              <a:ext cx="3003176" cy="39444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9BBC9F2-5C01-57C2-3C07-51B456A5DCB2}"/>
              </a:ext>
            </a:extLst>
          </p:cNvPr>
          <p:cNvSpPr txBox="1"/>
          <p:nvPr/>
        </p:nvSpPr>
        <p:spPr>
          <a:xfrm>
            <a:off x="620076" y="3328120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전구물질 전체 배출량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486E21-E254-2438-E811-3FB6A636C1DF}"/>
              </a:ext>
            </a:extLst>
          </p:cNvPr>
          <p:cNvSpPr txBox="1"/>
          <p:nvPr/>
        </p:nvSpPr>
        <p:spPr>
          <a:xfrm>
            <a:off x="620076" y="3635897"/>
            <a:ext cx="14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B050"/>
                </a:solidFill>
              </a:rPr>
              <a:t>00.00 tCO2/t</a:t>
            </a:r>
            <a:endParaRPr lang="ko-KR" altLang="en-US" sz="1600" b="1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4EBF9F-90A5-1477-BC3D-12F169D25227}"/>
              </a:ext>
            </a:extLst>
          </p:cNvPr>
          <p:cNvSpPr txBox="1"/>
          <p:nvPr/>
        </p:nvSpPr>
        <p:spPr>
          <a:xfrm>
            <a:off x="620076" y="4521089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전구물질 직접 배출량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F1D6E-57F9-5393-90D9-01EB1843D076}"/>
              </a:ext>
            </a:extLst>
          </p:cNvPr>
          <p:cNvSpPr txBox="1"/>
          <p:nvPr/>
        </p:nvSpPr>
        <p:spPr>
          <a:xfrm>
            <a:off x="620076" y="4828866"/>
            <a:ext cx="14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B050"/>
                </a:solidFill>
              </a:rPr>
              <a:t>00.00 tCO2/t</a:t>
            </a:r>
            <a:endParaRPr lang="ko-KR" altLang="en-US" sz="1600" b="1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E02B81-BB4F-2980-0F48-2C3EB1C9B572}"/>
              </a:ext>
            </a:extLst>
          </p:cNvPr>
          <p:cNvSpPr txBox="1"/>
          <p:nvPr/>
        </p:nvSpPr>
        <p:spPr>
          <a:xfrm>
            <a:off x="620076" y="5717341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전구물질 간접 배출량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6FE93-9762-40C9-1154-C164A6105237}"/>
              </a:ext>
            </a:extLst>
          </p:cNvPr>
          <p:cNvSpPr txBox="1"/>
          <p:nvPr/>
        </p:nvSpPr>
        <p:spPr>
          <a:xfrm>
            <a:off x="620076" y="6025118"/>
            <a:ext cx="14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B050"/>
                </a:solidFill>
              </a:rPr>
              <a:t>00.00 tCO2/t</a:t>
            </a:r>
            <a:endParaRPr lang="ko-KR" altLang="en-US" sz="1600" b="1">
              <a:solidFill>
                <a:srgbClr val="00B05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1AA2C-6091-6450-D0B4-A4B795B02150}"/>
              </a:ext>
            </a:extLst>
          </p:cNvPr>
          <p:cNvSpPr txBox="1"/>
          <p:nvPr/>
        </p:nvSpPr>
        <p:spPr>
          <a:xfrm>
            <a:off x="9738046" y="3325841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사업장 전체 배출량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E391CA-B93F-271F-F6D3-17C8F9A80172}"/>
              </a:ext>
            </a:extLst>
          </p:cNvPr>
          <p:cNvSpPr txBox="1"/>
          <p:nvPr/>
        </p:nvSpPr>
        <p:spPr>
          <a:xfrm>
            <a:off x="9738046" y="3633618"/>
            <a:ext cx="14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B050"/>
                </a:solidFill>
              </a:rPr>
              <a:t>00.00 tCO2/t</a:t>
            </a:r>
            <a:endParaRPr lang="ko-KR" altLang="en-US" sz="1600" b="1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F87801-B2CA-77AF-BEE4-2B8E03F0A97D}"/>
              </a:ext>
            </a:extLst>
          </p:cNvPr>
          <p:cNvSpPr txBox="1"/>
          <p:nvPr/>
        </p:nvSpPr>
        <p:spPr>
          <a:xfrm>
            <a:off x="9738046" y="4527911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사업장 직접 배출량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935A96-CD0E-8B61-20A0-DE50D1922D5E}"/>
              </a:ext>
            </a:extLst>
          </p:cNvPr>
          <p:cNvSpPr txBox="1"/>
          <p:nvPr/>
        </p:nvSpPr>
        <p:spPr>
          <a:xfrm>
            <a:off x="9738046" y="4835688"/>
            <a:ext cx="14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B050"/>
                </a:solidFill>
              </a:rPr>
              <a:t>00.00 tCO2/t</a:t>
            </a:r>
            <a:endParaRPr lang="ko-KR" altLang="en-US" sz="1600" b="1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E7F8F-4200-E4B5-DB9F-0E9E93D6D38C}"/>
              </a:ext>
            </a:extLst>
          </p:cNvPr>
          <p:cNvSpPr txBox="1"/>
          <p:nvPr/>
        </p:nvSpPr>
        <p:spPr>
          <a:xfrm>
            <a:off x="9738046" y="5711876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사업장 간접 배출량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5C1549-0FBC-1241-FFAE-1EAB49F7EC35}"/>
              </a:ext>
            </a:extLst>
          </p:cNvPr>
          <p:cNvSpPr txBox="1"/>
          <p:nvPr/>
        </p:nvSpPr>
        <p:spPr>
          <a:xfrm>
            <a:off x="9738046" y="6019653"/>
            <a:ext cx="14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B050"/>
                </a:solidFill>
              </a:rPr>
              <a:t>00.00 tCO2/t</a:t>
            </a:r>
            <a:endParaRPr lang="ko-KR" altLang="en-US" sz="1600" b="1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7A6671-BD98-CBA0-E247-76F6776C2289}"/>
              </a:ext>
            </a:extLst>
          </p:cNvPr>
          <p:cNvSpPr txBox="1"/>
          <p:nvPr/>
        </p:nvSpPr>
        <p:spPr>
          <a:xfrm>
            <a:off x="165693" y="1054865"/>
            <a:ext cx="2972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제품 </a:t>
            </a:r>
            <a:r>
              <a:rPr lang="en-US" altLang="ko-KR" sz="1600" b="1"/>
              <a:t>1ton </a:t>
            </a:r>
            <a:r>
              <a:rPr lang="ko-KR" altLang="en-US" sz="1600" b="1"/>
              <a:t>당 온실가스 배출량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91730A-0C2B-6F9B-4261-F376C27457DB}"/>
              </a:ext>
            </a:extLst>
          </p:cNvPr>
          <p:cNvSpPr txBox="1"/>
          <p:nvPr/>
        </p:nvSpPr>
        <p:spPr>
          <a:xfrm>
            <a:off x="3440705" y="1015380"/>
            <a:ext cx="1438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rgbClr val="00B050"/>
                </a:solidFill>
              </a:rPr>
              <a:t>00.00 tCO2/t</a:t>
            </a:r>
            <a:endParaRPr lang="ko-KR" altLang="en-US" sz="1600" b="1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1C352A-C902-BB58-6902-A7DEC09F55FA}"/>
              </a:ext>
            </a:extLst>
          </p:cNvPr>
          <p:cNvSpPr txBox="1"/>
          <p:nvPr/>
        </p:nvSpPr>
        <p:spPr>
          <a:xfrm>
            <a:off x="620076" y="2756863"/>
            <a:ext cx="1091987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/>
              <a:t>제품 </a:t>
            </a:r>
            <a:r>
              <a:rPr lang="en-US" altLang="ko-KR" sz="1600" b="1"/>
              <a:t>1t</a:t>
            </a:r>
            <a:r>
              <a:rPr lang="ko-KR" altLang="en-US" sz="1600" b="1"/>
              <a:t>당 배출량</a:t>
            </a: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AB8326DF-F9C9-40FD-0609-DE5B4C0773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857760"/>
              </p:ext>
            </p:extLst>
          </p:nvPr>
        </p:nvGraphicFramePr>
        <p:xfrm>
          <a:off x="2632013" y="3234659"/>
          <a:ext cx="3372307" cy="3154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EFFCAEA0-CAB8-88F8-2C02-E676876378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050872"/>
              </p:ext>
            </p:extLst>
          </p:nvPr>
        </p:nvGraphicFramePr>
        <p:xfrm>
          <a:off x="6143200" y="3386996"/>
          <a:ext cx="2972519" cy="2834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화살표: 왼쪽 34">
            <a:extLst>
              <a:ext uri="{FF2B5EF4-FFF2-40B4-BE49-F238E27FC236}">
                <a16:creationId xmlns:a16="http://schemas.microsoft.com/office/drawing/2014/main" id="{16E113FD-2460-2400-8821-66EE0594BE2F}"/>
              </a:ext>
            </a:extLst>
          </p:cNvPr>
          <p:cNvSpPr/>
          <p:nvPr/>
        </p:nvSpPr>
        <p:spPr>
          <a:xfrm rot="21125239" flipV="1">
            <a:off x="5247297" y="4583031"/>
            <a:ext cx="818750" cy="2595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14103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0233B974-EDF5-AAA5-5E2D-DDD257014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>
            <a:extLst>
              <a:ext uri="{FF2B5EF4-FFF2-40B4-BE49-F238E27FC236}">
                <a16:creationId xmlns:a16="http://schemas.microsoft.com/office/drawing/2014/main" id="{A3E9F90D-210F-1BA9-F676-80600AE3F4F6}"/>
              </a:ext>
            </a:extLst>
          </p:cNvPr>
          <p:cNvSpPr txBox="1"/>
          <p:nvPr/>
        </p:nvSpPr>
        <p:spPr>
          <a:xfrm>
            <a:off x="165693" y="222576"/>
            <a:ext cx="49708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>
            <a:extLst>
              <a:ext uri="{FF2B5EF4-FFF2-40B4-BE49-F238E27FC236}">
                <a16:creationId xmlns:a16="http://schemas.microsoft.com/office/drawing/2014/main" id="{F24CF57F-226E-B334-FC43-D5F7DE53A4F8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구축예시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20BE45-C035-5893-E71C-6C70480DB09D}"/>
              </a:ext>
            </a:extLst>
          </p:cNvPr>
          <p:cNvGrpSpPr/>
          <p:nvPr/>
        </p:nvGrpSpPr>
        <p:grpSpPr>
          <a:xfrm>
            <a:off x="662782" y="1583069"/>
            <a:ext cx="8347327" cy="2718782"/>
            <a:chOff x="430994" y="1434118"/>
            <a:chExt cx="4796904" cy="19948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30253B-135C-4A68-9E19-AFCA4EC3A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994" y="1434118"/>
              <a:ext cx="4796904" cy="19948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F40E2C-FF8D-F555-CEFE-91673C817324}"/>
                </a:ext>
              </a:extLst>
            </p:cNvPr>
            <p:cNvSpPr txBox="1"/>
            <p:nvPr/>
          </p:nvSpPr>
          <p:spPr>
            <a:xfrm>
              <a:off x="440396" y="2026114"/>
              <a:ext cx="866775" cy="10162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/>
                  </a:solidFill>
                  <a:latin typeface="+mn-ea"/>
                </a:rPr>
                <a:t>검인증 보고서 제출</a:t>
              </a:r>
              <a:endParaRPr lang="en-US" altLang="ko-KR" sz="1050" b="1" dirty="0">
                <a:solidFill>
                  <a:schemeClr val="accent1"/>
                </a:solidFill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 dirty="0">
                  <a:latin typeface="+mn-ea"/>
                  <a:ea typeface="+mn-ea"/>
                </a:rPr>
                <a:t>탄소발자국 정의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 dirty="0">
                  <a:latin typeface="+mn-ea"/>
                  <a:ea typeface="+mn-ea"/>
                </a:rPr>
                <a:t>시스템경계 정의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 dirty="0">
                  <a:latin typeface="+mn-ea"/>
                  <a:ea typeface="+mn-ea"/>
                </a:rPr>
                <a:t>일정 합의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 dirty="0">
                  <a:latin typeface="+mn-ea"/>
                  <a:ea typeface="+mn-ea"/>
                </a:rPr>
                <a:t>온실가스</a:t>
              </a:r>
              <a:r>
                <a:rPr lang="en-US" altLang="ko-KR" sz="1050" dirty="0">
                  <a:latin typeface="+mn-ea"/>
                  <a:ea typeface="+mn-ea"/>
                </a:rPr>
                <a:t>(GHG) </a:t>
              </a:r>
              <a:r>
                <a:rPr lang="ko-KR" altLang="en-US" sz="1050" dirty="0">
                  <a:latin typeface="+mn-ea"/>
                  <a:ea typeface="+mn-ea"/>
                </a:rPr>
                <a:t>값</a:t>
              </a:r>
              <a:r>
                <a:rPr lang="en-US" altLang="ko-KR" sz="1050" dirty="0">
                  <a:latin typeface="+mn-ea"/>
                  <a:ea typeface="+mn-ea"/>
                </a:rPr>
                <a:t>(</a:t>
              </a:r>
              <a:r>
                <a:rPr lang="ko-KR" altLang="en-US" sz="1050" dirty="0">
                  <a:latin typeface="+mn-ea"/>
                  <a:ea typeface="+mn-ea"/>
                </a:rPr>
                <a:t>선언</a:t>
              </a:r>
              <a:r>
                <a:rPr lang="en-US" altLang="ko-KR" sz="1050" dirty="0">
                  <a:latin typeface="+mn-ea"/>
                  <a:ea typeface="+mn-ea"/>
                </a:rPr>
                <a:t>)</a:t>
              </a:r>
              <a:r>
                <a:rPr lang="ko-KR" altLang="en-US" sz="1050" dirty="0">
                  <a:latin typeface="+mn-ea"/>
                  <a:ea typeface="+mn-ea"/>
                </a:rPr>
                <a:t> 첫 평가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endParaRPr lang="en-US" altLang="ko-KR" sz="1050" dirty="0">
                <a:latin typeface="+mn-ea"/>
                <a:ea typeface="+mn-ea"/>
              </a:endParaRPr>
            </a:p>
            <a:p>
              <a:pPr>
                <a:tabLst>
                  <a:tab pos="0" algn="l"/>
                </a:tabLst>
              </a:pP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CEFF22-1F51-4753-56F2-1CC226E8B8A0}"/>
                </a:ext>
              </a:extLst>
            </p:cNvPr>
            <p:cNvSpPr txBox="1"/>
            <p:nvPr/>
          </p:nvSpPr>
          <p:spPr>
            <a:xfrm>
              <a:off x="1295644" y="2026114"/>
              <a:ext cx="961488" cy="10162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>
                  <a:solidFill>
                    <a:schemeClr val="accent1"/>
                  </a:solidFill>
                  <a:latin typeface="+mn-ea"/>
                  <a:ea typeface="+mn-ea"/>
                </a:rPr>
                <a:t>검증계획수립</a:t>
              </a:r>
              <a:endParaRPr lang="en-US" altLang="ko-KR" sz="1050" b="1">
                <a:solidFill>
                  <a:schemeClr val="accent1"/>
                </a:solidFill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>
                  <a:latin typeface="+mn-ea"/>
                  <a:ea typeface="+mn-ea"/>
                </a:rPr>
                <a:t>전략적 리스크 분석</a:t>
              </a:r>
              <a:endParaRPr lang="en-US" altLang="ko-KR" sz="105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>
                  <a:latin typeface="+mn-ea"/>
                  <a:ea typeface="+mn-ea"/>
                </a:rPr>
                <a:t>검증 일정 수립</a:t>
              </a:r>
              <a:endParaRPr lang="en-US" altLang="ko-KR" sz="105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>
                  <a:latin typeface="+mn-ea"/>
                  <a:ea typeface="+mn-ea"/>
                </a:rPr>
                <a:t>필요한 문서 목록 생성</a:t>
              </a:r>
              <a:endParaRPr lang="en-US" altLang="ko-KR" sz="105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>
                  <a:latin typeface="+mn-ea"/>
                  <a:ea typeface="+mn-ea"/>
                </a:rPr>
                <a:t>요청시 사전 감사</a:t>
              </a:r>
              <a:endParaRPr lang="en-US" altLang="ko-KR" sz="105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endParaRPr lang="en-US" altLang="ko-KR" sz="1050">
                <a:latin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endParaRPr lang="en-US" altLang="ko-KR" sz="105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endParaRPr lang="ko-KR" altLang="en-US" sz="1050">
                <a:latin typeface="+mn-ea"/>
                <a:ea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9478F4-62E7-F1DA-627E-3A43FF6B5E3C}"/>
                </a:ext>
              </a:extLst>
            </p:cNvPr>
            <p:cNvSpPr txBox="1"/>
            <p:nvPr/>
          </p:nvSpPr>
          <p:spPr>
            <a:xfrm>
              <a:off x="2241888" y="2026114"/>
              <a:ext cx="974094" cy="10162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>
                  <a:solidFill>
                    <a:schemeClr val="accent1"/>
                  </a:solidFill>
                  <a:latin typeface="+mn-ea"/>
                  <a:ea typeface="+mn-ea"/>
                </a:rPr>
                <a:t>검증</a:t>
              </a:r>
              <a:endParaRPr lang="en-US" altLang="ko-KR" sz="1050" b="1">
                <a:solidFill>
                  <a:schemeClr val="accent1"/>
                </a:solidFill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>
                  <a:latin typeface="+mn-ea"/>
                  <a:ea typeface="+mn-ea"/>
                </a:rPr>
                <a:t>온실가스</a:t>
              </a:r>
              <a:r>
                <a:rPr lang="en-US" altLang="ko-KR" sz="1050">
                  <a:latin typeface="+mn-ea"/>
                  <a:ea typeface="+mn-ea"/>
                </a:rPr>
                <a:t>(GHG) </a:t>
              </a:r>
              <a:r>
                <a:rPr lang="ko-KR" altLang="en-US" sz="1050">
                  <a:latin typeface="+mn-ea"/>
                  <a:ea typeface="+mn-ea"/>
                </a:rPr>
                <a:t>값</a:t>
              </a:r>
              <a:r>
                <a:rPr lang="en-US" altLang="ko-KR" sz="1050">
                  <a:latin typeface="+mn-ea"/>
                  <a:ea typeface="+mn-ea"/>
                </a:rPr>
                <a:t>(</a:t>
              </a:r>
              <a:r>
                <a:rPr lang="ko-KR" altLang="en-US" sz="1050">
                  <a:latin typeface="+mn-ea"/>
                  <a:ea typeface="+mn-ea"/>
                </a:rPr>
                <a:t>선언</a:t>
              </a:r>
              <a:r>
                <a:rPr lang="en-US" altLang="ko-KR" sz="1050">
                  <a:latin typeface="+mn-ea"/>
                  <a:ea typeface="+mn-ea"/>
                </a:rPr>
                <a:t>)</a:t>
              </a:r>
              <a:r>
                <a:rPr lang="ko-KR" altLang="en-US" sz="1050">
                  <a:latin typeface="+mn-ea"/>
                  <a:ea typeface="+mn-ea"/>
                </a:rPr>
                <a:t>에 대한 불일치 검토</a:t>
              </a:r>
              <a:endParaRPr lang="en-US" altLang="ko-KR" sz="105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>
                  <a:latin typeface="+mn-ea"/>
                  <a:ea typeface="+mn-ea"/>
                </a:rPr>
                <a:t>온실가스 값의 출처가 되는 데이터</a:t>
              </a:r>
              <a:r>
                <a:rPr lang="en-US" altLang="ko-KR" sz="1050">
                  <a:latin typeface="+mn-ea"/>
                  <a:ea typeface="+mn-ea"/>
                </a:rPr>
                <a:t>/</a:t>
              </a:r>
              <a:r>
                <a:rPr lang="ko-KR" altLang="en-US" sz="1050">
                  <a:latin typeface="+mn-ea"/>
                  <a:ea typeface="+mn-ea"/>
                </a:rPr>
                <a:t>문서</a:t>
              </a:r>
              <a:r>
                <a:rPr lang="en-US" altLang="ko-KR" sz="1050">
                  <a:latin typeface="+mn-ea"/>
                  <a:ea typeface="+mn-ea"/>
                </a:rPr>
                <a:t>/</a:t>
              </a:r>
              <a:r>
                <a:rPr lang="ko-KR" altLang="en-US" sz="1050">
                  <a:latin typeface="+mn-ea"/>
                  <a:ea typeface="+mn-ea"/>
                </a:rPr>
                <a:t>증빙 검토</a:t>
              </a:r>
              <a:endParaRPr lang="en-US" altLang="ko-KR" sz="105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endParaRPr lang="en-US" altLang="ko-KR" sz="1050">
                <a:latin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endParaRPr lang="ko-KR" altLang="en-US" sz="1050">
                <a:latin typeface="+mn-ea"/>
                <a:ea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05E014-4BE1-7603-8CD5-B0F251827A6F}"/>
                </a:ext>
              </a:extLst>
            </p:cNvPr>
            <p:cNvSpPr txBox="1"/>
            <p:nvPr/>
          </p:nvSpPr>
          <p:spPr>
            <a:xfrm>
              <a:off x="3198640" y="2026113"/>
              <a:ext cx="974094" cy="10162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>
                  <a:solidFill>
                    <a:schemeClr val="accent1"/>
                  </a:solidFill>
                  <a:latin typeface="+mn-ea"/>
                  <a:ea typeface="+mn-ea"/>
                </a:rPr>
                <a:t>검증 후 작업</a:t>
              </a:r>
              <a:endParaRPr lang="en-US" altLang="ko-KR" sz="1050" b="1">
                <a:solidFill>
                  <a:schemeClr val="accent1"/>
                </a:solidFill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>
                  <a:latin typeface="+mn-ea"/>
                  <a:ea typeface="+mn-ea"/>
                </a:rPr>
                <a:t>고객</a:t>
              </a:r>
              <a:r>
                <a:rPr lang="en-US" altLang="ko-KR" sz="1050">
                  <a:latin typeface="+mn-ea"/>
                  <a:ea typeface="+mn-ea"/>
                </a:rPr>
                <a:t>: </a:t>
              </a:r>
              <a:r>
                <a:rPr lang="ko-KR" altLang="en-US" sz="1050">
                  <a:latin typeface="+mn-ea"/>
                  <a:ea typeface="+mn-ea"/>
                </a:rPr>
                <a:t>수정</a:t>
              </a:r>
              <a:r>
                <a:rPr lang="en-US" altLang="ko-KR" sz="1050">
                  <a:latin typeface="+mn-ea"/>
                  <a:ea typeface="+mn-ea"/>
                </a:rPr>
                <a:t>, </a:t>
              </a:r>
              <a:r>
                <a:rPr lang="ko-KR" altLang="en-US" sz="1050">
                  <a:latin typeface="+mn-ea"/>
                  <a:ea typeface="+mn-ea"/>
                </a:rPr>
                <a:t>증빙 누락 수집 등</a:t>
              </a:r>
              <a:endParaRPr lang="en-US" altLang="ko-KR" sz="105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>
                  <a:latin typeface="+mn-ea"/>
                  <a:ea typeface="+mn-ea"/>
                </a:rPr>
                <a:t>검증원</a:t>
              </a:r>
              <a:r>
                <a:rPr lang="en-US" altLang="ko-KR" sz="1050">
                  <a:latin typeface="+mn-ea"/>
                  <a:ea typeface="+mn-ea"/>
                </a:rPr>
                <a:t>: </a:t>
              </a:r>
              <a:r>
                <a:rPr lang="ko-KR" altLang="en-US" sz="1050">
                  <a:latin typeface="+mn-ea"/>
                  <a:ea typeface="+mn-ea"/>
                </a:rPr>
                <a:t>검증 보고서 작성</a:t>
              </a:r>
              <a:r>
                <a:rPr lang="en-US" altLang="ko-KR" sz="1050">
                  <a:latin typeface="+mn-ea"/>
                  <a:ea typeface="+mn-ea"/>
                </a:rPr>
                <a:t>, </a:t>
              </a:r>
              <a:r>
                <a:rPr lang="ko-KR" altLang="en-US" sz="1050">
                  <a:latin typeface="+mn-ea"/>
                  <a:ea typeface="+mn-ea"/>
                </a:rPr>
                <a:t>내부</a:t>
              </a:r>
              <a:r>
                <a:rPr lang="en-US" altLang="ko-KR" sz="1050">
                  <a:latin typeface="+mn-ea"/>
                  <a:ea typeface="+mn-ea"/>
                </a:rPr>
                <a:t> </a:t>
              </a:r>
              <a:r>
                <a:rPr lang="ko-KR" altLang="en-US" sz="1050">
                  <a:latin typeface="+mn-ea"/>
                  <a:ea typeface="+mn-ea"/>
                </a:rPr>
                <a:t>검토 및 독립적 검토</a:t>
              </a:r>
              <a:endParaRPr lang="en-US" altLang="ko-KR" sz="1050">
                <a:latin typeface="+mn-ea"/>
                <a:ea typeface="+mn-ea"/>
              </a:endParaRPr>
            </a:p>
            <a:p>
              <a:pPr>
                <a:tabLst>
                  <a:tab pos="0" algn="l"/>
                </a:tabLst>
              </a:pPr>
              <a:endParaRPr lang="en-US" altLang="ko-KR" sz="105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endParaRPr lang="ko-KR" altLang="en-US" sz="1050">
                <a:latin typeface="+mn-ea"/>
                <a:ea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7CEFAD-126C-52C6-B03D-B2F2AB2EDFE1}"/>
                </a:ext>
              </a:extLst>
            </p:cNvPr>
            <p:cNvSpPr txBox="1"/>
            <p:nvPr/>
          </p:nvSpPr>
          <p:spPr>
            <a:xfrm>
              <a:off x="4155392" y="2026113"/>
              <a:ext cx="1049894" cy="10162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>
                  <a:solidFill>
                    <a:schemeClr val="accent1"/>
                  </a:solidFill>
                  <a:latin typeface="+mn-ea"/>
                  <a:ea typeface="+mn-ea"/>
                </a:rPr>
                <a:t>검증 의견서</a:t>
              </a:r>
              <a:endParaRPr lang="en-US" altLang="ko-KR" sz="105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r>
                <a:rPr lang="ko-KR" altLang="en-US" sz="1050">
                  <a:latin typeface="+mn-ea"/>
                  <a:ea typeface="+mn-ea"/>
                </a:rPr>
                <a:t>한 페이지의 검증 의견서와 검증 보고서 발행 </a:t>
              </a:r>
              <a:r>
                <a:rPr lang="en-US" altLang="ko-KR" sz="1050">
                  <a:latin typeface="+mn-ea"/>
                  <a:ea typeface="+mn-ea"/>
                </a:rPr>
                <a:t>(</a:t>
              </a:r>
              <a:r>
                <a:rPr lang="ko-KR" altLang="en-US" sz="1050">
                  <a:latin typeface="+mn-ea"/>
                  <a:ea typeface="+mn-ea"/>
                </a:rPr>
                <a:t>고객의 모든 공개 사항 수정 후</a:t>
              </a:r>
              <a:r>
                <a:rPr lang="en-US" altLang="ko-KR" sz="1050">
                  <a:latin typeface="+mn-ea"/>
                  <a:ea typeface="+mn-ea"/>
                </a:rPr>
                <a:t>)</a:t>
              </a: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endParaRPr lang="en-US" altLang="ko-KR" sz="1050">
                <a:latin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endParaRPr lang="en-US" altLang="ko-KR" sz="1050">
                <a:latin typeface="+mn-ea"/>
                <a:ea typeface="+mn-ea"/>
              </a:endParaRPr>
            </a:p>
            <a:p>
              <a:pPr marL="88900" indent="-88900">
                <a:buFont typeface="Arial" panose="020B0604020202020204" pitchFamily="34" charset="0"/>
                <a:buChar char="•"/>
                <a:tabLst>
                  <a:tab pos="0" algn="l"/>
                </a:tabLst>
              </a:pPr>
              <a:endParaRPr lang="ko-KR" altLang="en-US" sz="1050">
                <a:latin typeface="+mn-ea"/>
                <a:ea typeface="+mn-ea"/>
              </a:endParaRPr>
            </a:p>
          </p:txBody>
        </p:sp>
      </p:grp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876ECEE9-F4A6-80B9-249A-DDA238DAD5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439825"/>
              </p:ext>
            </p:extLst>
          </p:nvPr>
        </p:nvGraphicFramePr>
        <p:xfrm>
          <a:off x="662782" y="5914136"/>
          <a:ext cx="11055479" cy="461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BC4147A-1E5E-7EBB-1951-B319E5B378CC}"/>
              </a:ext>
            </a:extLst>
          </p:cNvPr>
          <p:cNvSpPr txBox="1"/>
          <p:nvPr/>
        </p:nvSpPr>
        <p:spPr>
          <a:xfrm>
            <a:off x="594184" y="546553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진행단계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FD645-A76E-63EF-8025-5856DC48A85C}"/>
              </a:ext>
            </a:extLst>
          </p:cNvPr>
          <p:cNvSpPr txBox="1"/>
          <p:nvPr/>
        </p:nvSpPr>
        <p:spPr>
          <a:xfrm>
            <a:off x="679143" y="105385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검증 과정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689722B-A163-35B2-E822-A851ED20E1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0111" y="2217448"/>
            <a:ext cx="1894886" cy="2727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0C578CDF-FBC1-CAA1-F70D-421AA9C56085}"/>
              </a:ext>
            </a:extLst>
          </p:cNvPr>
          <p:cNvSpPr/>
          <p:nvPr/>
        </p:nvSpPr>
        <p:spPr>
          <a:xfrm rot="19092549" flipV="1">
            <a:off x="9842832" y="5274745"/>
            <a:ext cx="607804" cy="3815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62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>
          <a:extLst>
            <a:ext uri="{FF2B5EF4-FFF2-40B4-BE49-F238E27FC236}">
              <a16:creationId xmlns:a16="http://schemas.microsoft.com/office/drawing/2014/main" id="{E6FDF459-D753-9B43-14C2-E96C254F5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">
            <a:extLst>
              <a:ext uri="{FF2B5EF4-FFF2-40B4-BE49-F238E27FC236}">
                <a16:creationId xmlns:a16="http://schemas.microsoft.com/office/drawing/2014/main" id="{5FA7B3A1-0C7F-9296-DA36-92DCC0C6F01F}"/>
              </a:ext>
            </a:extLst>
          </p:cNvPr>
          <p:cNvSpPr txBox="1"/>
          <p:nvPr/>
        </p:nvSpPr>
        <p:spPr>
          <a:xfrm>
            <a:off x="165693" y="222576"/>
            <a:ext cx="49708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9">
            <a:extLst>
              <a:ext uri="{FF2B5EF4-FFF2-40B4-BE49-F238E27FC236}">
                <a16:creationId xmlns:a16="http://schemas.microsoft.com/office/drawing/2014/main" id="{BBFC76B8-3F43-B44B-D6F3-97A113456C55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기대효과 및 추진방향 제언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E9EF92E-3191-FAF5-8652-B39430E39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47" y="1223076"/>
            <a:ext cx="3157589" cy="823483"/>
          </a:xfrm>
          <a:prstGeom prst="rect">
            <a:avLst/>
          </a:prstGeom>
          <a:solidFill>
            <a:srgbClr val="13458F"/>
          </a:solidFill>
          <a:ln w="19050">
            <a:solidFill>
              <a:srgbClr val="13458F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직</a:t>
            </a:r>
            <a:r>
              <a:rPr kumimoji="1" lang="en-US" altLang="ko-KR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,</a:t>
            </a: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간접 비용절감</a:t>
            </a:r>
            <a:endParaRPr kumimoji="1" lang="en-US" altLang="ko-KR" sz="1600" b="1" kern="1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FFFF00"/>
              </a:solidFill>
              <a:latin typeface="+mn-lt"/>
              <a:ea typeface="맑은 고딕"/>
              <a:cs typeface="+mn-cs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(</a:t>
            </a: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탄소세</a:t>
            </a:r>
            <a:r>
              <a:rPr kumimoji="1" lang="en-US" altLang="ko-KR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,</a:t>
            </a: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낭비전력 최소화</a:t>
            </a:r>
            <a:r>
              <a:rPr kumimoji="1" lang="en-US" altLang="ko-KR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)</a:t>
            </a:r>
          </a:p>
        </p:txBody>
      </p:sp>
      <p:sp>
        <p:nvSpPr>
          <p:cNvPr id="6" name="Oval 90">
            <a:extLst>
              <a:ext uri="{FF2B5EF4-FFF2-40B4-BE49-F238E27FC236}">
                <a16:creationId xmlns:a16="http://schemas.microsoft.com/office/drawing/2014/main" id="{C97687D2-53D6-FB49-65D4-1DC23124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374" y="1254533"/>
            <a:ext cx="251776" cy="302973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rgbClr val="13458F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1" u="none" strike="noStrike" kern="10" cap="none" spc="0" normalizeH="0" baseline="0" noProof="0" dirty="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13458F"/>
                </a:solidFill>
                <a:effectLst/>
                <a:uLnTx/>
                <a:uFillTx/>
                <a:latin typeface="+mn-lt"/>
                <a:ea typeface="맑은 고딕"/>
                <a:cs typeface="+mn-cs"/>
              </a:rPr>
              <a:t>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EF3861-E4FC-D0D0-9601-719F73BD1935}"/>
              </a:ext>
            </a:extLst>
          </p:cNvPr>
          <p:cNvSpPr>
            <a:spLocks/>
          </p:cNvSpPr>
          <p:nvPr/>
        </p:nvSpPr>
        <p:spPr>
          <a:xfrm>
            <a:off x="4565661" y="1220385"/>
            <a:ext cx="7235813" cy="82348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none" lIns="0" tIns="72000" rIns="0" bIns="0" anchor="t"/>
          <a:lstStyle/>
          <a:p>
            <a:pPr marL="0" marR="0" lvl="0" indent="-100506" algn="ctr" defTabSz="9539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2A3D7"/>
              </a:buClr>
              <a:buSzPct val="90000"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rgbClr val="2F579D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E2493-D1A0-58A1-ED64-2B2B001E256A}"/>
              </a:ext>
            </a:extLst>
          </p:cNvPr>
          <p:cNvSpPr txBox="1">
            <a:spLocks/>
          </p:cNvSpPr>
          <p:nvPr/>
        </p:nvSpPr>
        <p:spPr>
          <a:xfrm>
            <a:off x="4676312" y="1249162"/>
            <a:ext cx="6931841" cy="811367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marL="85725" lvl="0" indent="-85725">
              <a:buFont typeface="Arial" pitchFamily="34" charset="0"/>
              <a:buChar char="•"/>
              <a:defRPr>
                <a:uFillTx/>
              </a:defRPr>
            </a:pPr>
            <a:r>
              <a:rPr lang="en-US" altLang="ko-KR" sz="1600" b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ko-KR" altLang="en-US" sz="1600">
                <a:solidFill>
                  <a:srgbClr val="000000"/>
                </a:solidFill>
                <a:latin typeface="+mn-lt"/>
                <a:ea typeface="+mn-ea"/>
              </a:rPr>
              <a:t>탄소배출 추적</a:t>
            </a:r>
            <a:r>
              <a:rPr lang="en-US" altLang="ko-KR" sz="1600">
                <a:solidFill>
                  <a:srgbClr val="000000"/>
                </a:solidFill>
                <a:latin typeface="+mn-lt"/>
                <a:ea typeface="+mn-ea"/>
              </a:rPr>
              <a:t>/</a:t>
            </a:r>
            <a:r>
              <a:rPr lang="ko-KR" altLang="en-US" sz="1600">
                <a:solidFill>
                  <a:srgbClr val="000000"/>
                </a:solidFill>
                <a:latin typeface="+mn-lt"/>
                <a:ea typeface="+mn-ea"/>
              </a:rPr>
              <a:t>리포팅 시스템과 </a:t>
            </a:r>
            <a:r>
              <a:rPr lang="en-US" altLang="ko-KR" sz="1600">
                <a:latin typeface="+mn-lt"/>
                <a:ea typeface="+mn-ea"/>
              </a:rPr>
              <a:t>FeMS </a:t>
            </a:r>
            <a:r>
              <a:rPr lang="ko-KR" altLang="en-US" sz="1600">
                <a:latin typeface="+mn-lt"/>
                <a:ea typeface="+mn-ea"/>
              </a:rPr>
              <a:t>동시 구축</a:t>
            </a:r>
            <a:endParaRPr lang="en-US" altLang="ko-KR" sz="1600" b="0">
              <a:solidFill>
                <a:srgbClr val="000000"/>
              </a:solidFill>
              <a:latin typeface="+mn-lt"/>
              <a:ea typeface="+mn-ea"/>
            </a:endParaRPr>
          </a:p>
          <a:p>
            <a:pPr marL="85725" lvl="0" indent="-85725">
              <a:buFont typeface="Arial" pitchFamily="34" charset="0"/>
              <a:buChar char="•"/>
              <a:defRPr>
                <a:uFillTx/>
              </a:defRPr>
            </a:pPr>
            <a:r>
              <a:rPr lang="ko-KR" altLang="en-US" sz="1600">
                <a:solidFill>
                  <a:srgbClr val="000000"/>
                </a:solidFill>
                <a:latin typeface="+mn-lt"/>
                <a:ea typeface="+mn-ea"/>
              </a:rPr>
              <a:t> 한전 전기세 인상</a:t>
            </a:r>
            <a:r>
              <a:rPr lang="en-US" altLang="ko-KR" sz="1600">
                <a:solidFill>
                  <a:srgbClr val="000000"/>
                </a:solidFill>
                <a:latin typeface="+mn-lt"/>
                <a:ea typeface="+mn-ea"/>
              </a:rPr>
              <a:t>, </a:t>
            </a:r>
            <a:r>
              <a:rPr lang="ko-KR" altLang="en-US" sz="1600">
                <a:solidFill>
                  <a:srgbClr val="000000"/>
                </a:solidFill>
                <a:latin typeface="+mn-lt"/>
                <a:ea typeface="+mn-ea"/>
              </a:rPr>
              <a:t>비관제 장벽</a:t>
            </a:r>
            <a:r>
              <a:rPr lang="en-US" altLang="ko-KR" sz="160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ko-KR" altLang="en-US" sz="1600">
                <a:solidFill>
                  <a:srgbClr val="000000"/>
                </a:solidFill>
                <a:latin typeface="+mn-lt"/>
                <a:ea typeface="+mn-ea"/>
              </a:rPr>
              <a:t>탄소세 부과</a:t>
            </a:r>
            <a:r>
              <a:rPr lang="en-US" altLang="ko-KR" sz="1600">
                <a:solidFill>
                  <a:srgbClr val="000000"/>
                </a:solidFill>
                <a:latin typeface="+mn-lt"/>
                <a:ea typeface="+mn-ea"/>
              </a:rPr>
              <a:t>,</a:t>
            </a:r>
            <a:r>
              <a:rPr lang="ko-KR" altLang="en-US" sz="1600">
                <a:solidFill>
                  <a:srgbClr val="000000"/>
                </a:solidFill>
                <a:latin typeface="+mn-lt"/>
                <a:ea typeface="+mn-ea"/>
              </a:rPr>
              <a:t>친환경규제</a:t>
            </a:r>
            <a:r>
              <a:rPr lang="en-US" altLang="ko-KR" sz="1600">
                <a:solidFill>
                  <a:srgbClr val="000000"/>
                </a:solidFill>
                <a:latin typeface="+mn-lt"/>
                <a:ea typeface="+mn-ea"/>
              </a:rPr>
              <a:t>) </a:t>
            </a:r>
            <a:r>
              <a:rPr lang="ko-KR" altLang="en-US" sz="1600">
                <a:solidFill>
                  <a:srgbClr val="000000"/>
                </a:solidFill>
                <a:latin typeface="+mn-lt"/>
                <a:ea typeface="+mn-ea"/>
              </a:rPr>
              <a:t>대응  </a:t>
            </a:r>
            <a:endParaRPr lang="en-US" altLang="ko-KR" sz="1600">
              <a:solidFill>
                <a:srgbClr val="000000"/>
              </a:solidFill>
              <a:latin typeface="+mn-lt"/>
              <a:ea typeface="+mn-ea"/>
            </a:endParaRPr>
          </a:p>
          <a:p>
            <a:pPr marL="85725" lvl="0" indent="-85725">
              <a:buFont typeface="Arial" pitchFamily="34" charset="0"/>
              <a:buChar char="•"/>
              <a:defRPr>
                <a:uFillTx/>
              </a:defRPr>
            </a:pPr>
            <a:r>
              <a:rPr lang="ko-KR" altLang="en-US" sz="1600">
                <a:latin typeface="+mn-lt"/>
                <a:ea typeface="+mn-ea"/>
              </a:rPr>
              <a:t> </a:t>
            </a:r>
            <a:r>
              <a:rPr lang="en-US" altLang="ko-KR" sz="1600">
                <a:latin typeface="+mn-lt"/>
                <a:ea typeface="+mn-ea"/>
              </a:rPr>
              <a:t>Scrap</a:t>
            </a:r>
            <a:r>
              <a:rPr lang="ko-KR" altLang="en-US" sz="1600">
                <a:latin typeface="+mn-lt"/>
                <a:ea typeface="+mn-ea"/>
              </a:rPr>
              <a:t>절감 및 전력낭비 요인 제거</a:t>
            </a:r>
            <a:endParaRPr lang="en-US" altLang="ko-KR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3098EC-626B-96FB-568E-462EAD973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218" y="3351460"/>
            <a:ext cx="3157589" cy="846661"/>
          </a:xfrm>
          <a:prstGeom prst="rect">
            <a:avLst/>
          </a:prstGeom>
          <a:solidFill>
            <a:srgbClr val="13458F"/>
          </a:solidFill>
          <a:ln w="19050">
            <a:solidFill>
              <a:srgbClr val="13458F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상시 시스템化로 </a:t>
            </a:r>
            <a:endParaRPr kumimoji="1" lang="en-US" altLang="ko-KR" sz="1600" b="1" kern="1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FFFF00"/>
              </a:solidFill>
              <a:latin typeface="+mn-lt"/>
              <a:ea typeface="맑은 고딕"/>
              <a:cs typeface="+mn-cs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다양한 규제대응 가능</a:t>
            </a:r>
            <a:endParaRPr kumimoji="1" lang="en-US" altLang="ko-KR" sz="1600" b="1" kern="1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FFFF00"/>
              </a:solidFill>
              <a:latin typeface="+mn-lt"/>
              <a:ea typeface="맑은 고딕"/>
              <a:cs typeface="+mn-cs"/>
            </a:endParaRPr>
          </a:p>
        </p:txBody>
      </p:sp>
      <p:sp>
        <p:nvSpPr>
          <p:cNvPr id="10" name="Oval 90">
            <a:extLst>
              <a:ext uri="{FF2B5EF4-FFF2-40B4-BE49-F238E27FC236}">
                <a16:creationId xmlns:a16="http://schemas.microsoft.com/office/drawing/2014/main" id="{6B44B1B6-32D4-F8A0-D36A-6BC40A4CD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545" y="3382918"/>
            <a:ext cx="251776" cy="281856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rgbClr val="13458F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1" u="none" strike="noStrike" kern="10" cap="none" spc="0" normalizeH="0" baseline="0" noProof="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13458F"/>
                </a:solidFill>
                <a:effectLst/>
                <a:uLnTx/>
                <a:uFillTx/>
                <a:latin typeface="+mn-lt"/>
                <a:ea typeface="맑은 고딕"/>
                <a:cs typeface="+mn-cs"/>
              </a:rPr>
              <a:t>3</a:t>
            </a:r>
            <a:endParaRPr kumimoji="1" lang="en-US" altLang="ko-KR" sz="1800" b="1" i="1" u="none" strike="noStrike" kern="10" cap="none" spc="0" normalizeH="0" baseline="0" noProof="0" dirty="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13458F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0EF844-8310-D6C7-D3C4-8B83901AECC3}"/>
              </a:ext>
            </a:extLst>
          </p:cNvPr>
          <p:cNvSpPr>
            <a:spLocks/>
          </p:cNvSpPr>
          <p:nvPr/>
        </p:nvSpPr>
        <p:spPr>
          <a:xfrm>
            <a:off x="4552832" y="3329718"/>
            <a:ext cx="7235813" cy="84879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none" lIns="0" tIns="72000" rIns="0" bIns="0" anchor="t"/>
          <a:lstStyle/>
          <a:p>
            <a:pPr marL="0" marR="0" lvl="0" indent="-100506" algn="ctr" defTabSz="9539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2A3D7"/>
              </a:buClr>
              <a:buSzPct val="90000"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rgbClr val="2F579D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C5A6C-070B-0C17-105E-B94BDB315075}"/>
              </a:ext>
            </a:extLst>
          </p:cNvPr>
          <p:cNvSpPr txBox="1">
            <a:spLocks/>
          </p:cNvSpPr>
          <p:nvPr/>
        </p:nvSpPr>
        <p:spPr>
          <a:xfrm>
            <a:off x="4638156" y="3480190"/>
            <a:ext cx="7150489" cy="565146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marL="85725" lvl="0" indent="-85725">
              <a:buFont typeface="Arial" pitchFamily="34" charset="0"/>
              <a:buChar char="•"/>
              <a:defRPr>
                <a:uFillTx/>
              </a:defRPr>
            </a:pPr>
            <a:r>
              <a:rPr lang="en-US" altLang="ko-KR" sz="1600" b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ko-KR" altLang="en-US" sz="1600" b="0">
                <a:solidFill>
                  <a:srgbClr val="000000"/>
                </a:solidFill>
                <a:latin typeface="+mn-lt"/>
                <a:ea typeface="+mn-ea"/>
              </a:rPr>
              <a:t>상시적 시스템화로 인증기관 데이터</a:t>
            </a:r>
            <a:r>
              <a:rPr lang="en-US" altLang="ko-KR" sz="1600" b="0">
                <a:solidFill>
                  <a:srgbClr val="000000"/>
                </a:solidFill>
                <a:latin typeface="+mn-lt"/>
                <a:ea typeface="+mn-ea"/>
              </a:rPr>
              <a:t>/</a:t>
            </a:r>
            <a:r>
              <a:rPr lang="ko-KR" altLang="en-US" sz="1600" b="0">
                <a:solidFill>
                  <a:srgbClr val="000000"/>
                </a:solidFill>
                <a:latin typeface="+mn-lt"/>
                <a:ea typeface="+mn-ea"/>
              </a:rPr>
              <a:t>시스템 공급망 실사 대응가능</a:t>
            </a:r>
            <a:endParaRPr lang="en-US" altLang="ko-KR" sz="1600" b="0">
              <a:solidFill>
                <a:srgbClr val="000000"/>
              </a:solidFill>
              <a:latin typeface="+mn-lt"/>
              <a:ea typeface="+mn-ea"/>
            </a:endParaRPr>
          </a:p>
          <a:p>
            <a:pPr marL="85725" lvl="0" indent="-85725">
              <a:buFont typeface="Arial" pitchFamily="34" charset="0"/>
              <a:buChar char="•"/>
              <a:defRPr>
                <a:uFillTx/>
              </a:defRPr>
            </a:pPr>
            <a:r>
              <a:rPr lang="en-US" altLang="ko-KR" sz="1600">
                <a:latin typeface="+mn-lt"/>
                <a:ea typeface="+mn-ea"/>
              </a:rPr>
              <a:t> PCF,DPP </a:t>
            </a:r>
            <a:r>
              <a:rPr lang="ko-KR" altLang="en-US" sz="1600">
                <a:latin typeface="+mn-lt"/>
                <a:ea typeface="+mn-ea"/>
              </a:rPr>
              <a:t>등 향후 확대될 신규 규제에도 유연하고 비용효율적으로 대응 가능 </a:t>
            </a:r>
            <a:endParaRPr lang="en-US" altLang="ko-KR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41D4EC6-EA6B-7E7E-CAF8-B11DC4314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218" y="2242473"/>
            <a:ext cx="3157589" cy="937107"/>
          </a:xfrm>
          <a:prstGeom prst="rect">
            <a:avLst/>
          </a:prstGeom>
          <a:solidFill>
            <a:srgbClr val="13458F"/>
          </a:solidFill>
          <a:ln w="19050">
            <a:solidFill>
              <a:srgbClr val="13458F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CBAM,PCF</a:t>
            </a: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인증획득</a:t>
            </a:r>
            <a:endParaRPr kumimoji="1" lang="en-US" altLang="ko-KR" sz="1600" b="1" kern="1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FFFF00"/>
              </a:solidFill>
              <a:latin typeface="+mn-lt"/>
              <a:ea typeface="맑은 고딕"/>
              <a:cs typeface="+mn-cs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통한 고객신뢰 증대 및 </a:t>
            </a:r>
            <a:endParaRPr kumimoji="1" lang="en-US" altLang="ko-KR" sz="1600" b="1" kern="1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FFFF00"/>
              </a:solidFill>
              <a:latin typeface="+mn-lt"/>
              <a:ea typeface="맑은 고딕"/>
              <a:cs typeface="+mn-cs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영업경쟁력 확보</a:t>
            </a:r>
            <a:endParaRPr kumimoji="1" lang="en-US" altLang="ko-KR" sz="1600" b="1" kern="1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FFFF00"/>
              </a:solidFill>
              <a:latin typeface="+mn-lt"/>
              <a:ea typeface="맑은 고딕"/>
              <a:cs typeface="+mn-cs"/>
            </a:endParaRPr>
          </a:p>
        </p:txBody>
      </p:sp>
      <p:sp>
        <p:nvSpPr>
          <p:cNvPr id="14" name="Oval 90">
            <a:extLst>
              <a:ext uri="{FF2B5EF4-FFF2-40B4-BE49-F238E27FC236}">
                <a16:creationId xmlns:a16="http://schemas.microsoft.com/office/drawing/2014/main" id="{41B6C008-72E9-8DB5-27C1-448E787ED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545" y="2262355"/>
            <a:ext cx="251776" cy="311965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rgbClr val="13458F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1" u="none" strike="noStrike" kern="10" cap="none" spc="0" normalizeH="0" baseline="0" noProof="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13458F"/>
                </a:solidFill>
                <a:effectLst/>
                <a:uLnTx/>
                <a:uFillTx/>
                <a:latin typeface="+mn-lt"/>
                <a:ea typeface="맑은 고딕"/>
                <a:cs typeface="+mn-cs"/>
              </a:rPr>
              <a:t>2</a:t>
            </a:r>
            <a:endParaRPr kumimoji="1" lang="en-US" altLang="ko-KR" sz="1800" b="1" i="1" u="none" strike="noStrike" kern="10" cap="none" spc="0" normalizeH="0" baseline="0" noProof="0" dirty="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13458F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D5B38-3215-CD07-1B2C-A5B266647BC9}"/>
              </a:ext>
            </a:extLst>
          </p:cNvPr>
          <p:cNvSpPr>
            <a:spLocks/>
          </p:cNvSpPr>
          <p:nvPr/>
        </p:nvSpPr>
        <p:spPr>
          <a:xfrm>
            <a:off x="4552832" y="2239781"/>
            <a:ext cx="7235813" cy="9394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none" lIns="0" tIns="72000" rIns="0" bIns="0" anchor="t"/>
          <a:lstStyle/>
          <a:p>
            <a:pPr marL="0" marR="0" lvl="0" indent="-100506" algn="ctr" defTabSz="9539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2A3D7"/>
              </a:buClr>
              <a:buSzPct val="90000"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rgbClr val="2F579D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B7E038-407E-8CC3-4704-6B01A81BB909}"/>
              </a:ext>
            </a:extLst>
          </p:cNvPr>
          <p:cNvSpPr txBox="1">
            <a:spLocks/>
          </p:cNvSpPr>
          <p:nvPr/>
        </p:nvSpPr>
        <p:spPr>
          <a:xfrm>
            <a:off x="4638156" y="2262355"/>
            <a:ext cx="6931841" cy="811367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marL="85725" lvl="0" indent="-85725">
              <a:buFont typeface="Arial" pitchFamily="34" charset="0"/>
              <a:buChar char="•"/>
              <a:defRPr>
                <a:uFillTx/>
              </a:defRPr>
            </a:pPr>
            <a:r>
              <a:rPr lang="en-US" altLang="ko-KR" sz="1600" b="0">
                <a:solidFill>
                  <a:srgbClr val="000000"/>
                </a:solidFill>
                <a:latin typeface="+mn-lt"/>
                <a:ea typeface="+mn-ea"/>
              </a:rPr>
              <a:t> CBAM, PCF</a:t>
            </a:r>
            <a:r>
              <a:rPr lang="ko-KR" altLang="en-US" sz="1600" b="0">
                <a:solidFill>
                  <a:srgbClr val="000000"/>
                </a:solidFill>
                <a:latin typeface="+mn-lt"/>
                <a:ea typeface="+mn-ea"/>
              </a:rPr>
              <a:t>인증체계 획득으로 고객의 신뢰도 획득</a:t>
            </a:r>
            <a:endParaRPr lang="en-US" altLang="ko-KR" sz="1600" b="0">
              <a:solidFill>
                <a:srgbClr val="000000"/>
              </a:solidFill>
              <a:latin typeface="+mn-lt"/>
              <a:ea typeface="+mn-ea"/>
            </a:endParaRPr>
          </a:p>
          <a:p>
            <a:pPr marL="85725" lvl="0" indent="-85725">
              <a:buFont typeface="Arial" pitchFamily="34" charset="0"/>
              <a:buChar char="•"/>
              <a:defRPr>
                <a:uFillTx/>
              </a:defRPr>
            </a:pPr>
            <a:r>
              <a:rPr lang="en-US" altLang="ko-KR" sz="1600">
                <a:latin typeface="+mn-lt"/>
                <a:ea typeface="+mn-ea"/>
              </a:rPr>
              <a:t> “</a:t>
            </a:r>
            <a:r>
              <a:rPr lang="ko-KR" altLang="en-US" sz="1600">
                <a:latin typeface="+mn-lt"/>
                <a:ea typeface="+mn-ea"/>
              </a:rPr>
              <a:t>친환경 제조공장</a:t>
            </a:r>
            <a:r>
              <a:rPr lang="en-US" altLang="ko-KR" sz="1600">
                <a:latin typeface="+mn-lt"/>
                <a:ea typeface="+mn-ea"/>
              </a:rPr>
              <a:t>”</a:t>
            </a:r>
            <a:r>
              <a:rPr lang="ko-KR" altLang="en-US" sz="1600">
                <a:latin typeface="+mn-lt"/>
                <a:ea typeface="+mn-ea"/>
              </a:rPr>
              <a:t>으로의 선도적 이미지 구축</a:t>
            </a:r>
            <a:endParaRPr lang="en-US" altLang="ko-KR" sz="1600">
              <a:latin typeface="+mn-lt"/>
              <a:ea typeface="+mn-ea"/>
            </a:endParaRPr>
          </a:p>
          <a:p>
            <a:pPr marL="85725" lvl="0" indent="-85725">
              <a:buFont typeface="Arial" pitchFamily="34" charset="0"/>
              <a:buChar char="•"/>
              <a:defRPr>
                <a:uFillTx/>
              </a:defRPr>
            </a:pPr>
            <a:r>
              <a:rPr lang="en-US" altLang="ko-KR" sz="160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ko-KR" altLang="en-US" sz="1600">
                <a:solidFill>
                  <a:srgbClr val="000000"/>
                </a:solidFill>
                <a:latin typeface="+mn-lt"/>
                <a:ea typeface="+mn-ea"/>
              </a:rPr>
              <a:t>기존 </a:t>
            </a:r>
            <a:r>
              <a:rPr lang="en-US" altLang="ko-KR" sz="1600">
                <a:solidFill>
                  <a:srgbClr val="000000"/>
                </a:solidFill>
                <a:latin typeface="+mn-lt"/>
                <a:ea typeface="+mn-ea"/>
              </a:rPr>
              <a:t>Manual </a:t>
            </a:r>
            <a:r>
              <a:rPr lang="ko-KR" altLang="en-US" sz="1600">
                <a:solidFill>
                  <a:srgbClr val="000000"/>
                </a:solidFill>
                <a:latin typeface="+mn-lt"/>
                <a:ea typeface="+mn-ea"/>
              </a:rPr>
              <a:t>데이터 수집체계의 시스템화를 통한 데이터 신뢰성 확보</a:t>
            </a:r>
            <a:endParaRPr lang="en-US" altLang="ko-KR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F2A056BE-6B5D-8CA8-88C9-45C954E49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218" y="4393610"/>
            <a:ext cx="3157589" cy="750665"/>
          </a:xfrm>
          <a:prstGeom prst="rect">
            <a:avLst/>
          </a:prstGeom>
          <a:solidFill>
            <a:srgbClr val="13458F"/>
          </a:solidFill>
          <a:ln w="19050">
            <a:solidFill>
              <a:srgbClr val="13458F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Best Practice</a:t>
            </a: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공유로</a:t>
            </a:r>
            <a:endParaRPr kumimoji="1" lang="en-US" altLang="ko-KR" sz="1600" b="1" kern="1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FFFF00"/>
              </a:solidFill>
              <a:latin typeface="+mn-lt"/>
              <a:ea typeface="맑은 고딕"/>
              <a:cs typeface="+mn-cs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CATENA-X </a:t>
            </a: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신규고객 확보</a:t>
            </a:r>
            <a:endParaRPr kumimoji="1" lang="en-US" altLang="ko-KR" sz="1600" b="1" kern="1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FFFF00"/>
              </a:solidFill>
              <a:latin typeface="+mn-lt"/>
              <a:ea typeface="맑은 고딕"/>
              <a:cs typeface="+mn-cs"/>
            </a:endParaRPr>
          </a:p>
        </p:txBody>
      </p:sp>
      <p:sp>
        <p:nvSpPr>
          <p:cNvPr id="22" name="Oval 90">
            <a:extLst>
              <a:ext uri="{FF2B5EF4-FFF2-40B4-BE49-F238E27FC236}">
                <a16:creationId xmlns:a16="http://schemas.microsoft.com/office/drawing/2014/main" id="{79DE9467-791B-91EA-BEAF-ECA095C7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545" y="4425068"/>
            <a:ext cx="251776" cy="249898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rgbClr val="13458F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13458F"/>
                </a:solidFill>
                <a:latin typeface="+mn-lt"/>
                <a:ea typeface="맑은 고딕"/>
                <a:cs typeface="+mn-cs"/>
              </a:rPr>
              <a:t>4</a:t>
            </a:r>
            <a:endParaRPr kumimoji="1" lang="en-US" altLang="ko-KR" sz="1800" b="1" i="1" u="none" strike="noStrike" kern="10" cap="none" spc="0" normalizeH="0" baseline="0" noProof="0" dirty="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13458F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93969C-238A-935B-C1C7-85E0BB385265}"/>
              </a:ext>
            </a:extLst>
          </p:cNvPr>
          <p:cNvSpPr>
            <a:spLocks/>
          </p:cNvSpPr>
          <p:nvPr/>
        </p:nvSpPr>
        <p:spPr>
          <a:xfrm>
            <a:off x="4552832" y="4390918"/>
            <a:ext cx="7235813" cy="75255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none" lIns="0" tIns="72000" rIns="0" bIns="0" anchor="t"/>
          <a:lstStyle/>
          <a:p>
            <a:pPr marL="0" marR="0" lvl="0" indent="-100506" algn="ctr" defTabSz="9539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2A3D7"/>
              </a:buClr>
              <a:buSzPct val="90000"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rgbClr val="2F579D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AB5B6-185F-8571-406B-E1212F5B3237}"/>
              </a:ext>
            </a:extLst>
          </p:cNvPr>
          <p:cNvSpPr txBox="1">
            <a:spLocks/>
          </p:cNvSpPr>
          <p:nvPr/>
        </p:nvSpPr>
        <p:spPr>
          <a:xfrm>
            <a:off x="4638156" y="4541390"/>
            <a:ext cx="6931841" cy="565146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marL="85725" lvl="0" indent="-85725">
              <a:buFont typeface="Arial" pitchFamily="34" charset="0"/>
              <a:buChar char="•"/>
              <a:defRPr>
                <a:uFillTx/>
              </a:defRPr>
            </a:pPr>
            <a:r>
              <a:rPr lang="en-US" altLang="ko-KR" sz="1600" b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en-US" altLang="ko-KR" sz="1600">
                <a:latin typeface="+mn-lt"/>
                <a:ea typeface="+mn-ea"/>
              </a:rPr>
              <a:t>CATENA-X(EU </a:t>
            </a:r>
            <a:r>
              <a:rPr lang="ko-KR" altLang="en-US" sz="1600">
                <a:latin typeface="+mn-lt"/>
                <a:ea typeface="+mn-ea"/>
              </a:rPr>
              <a:t>자동차 밸류체인 데이터 에코시스템</a:t>
            </a:r>
            <a:r>
              <a:rPr lang="en-US" altLang="ko-KR" sz="1600">
                <a:latin typeface="+mn-lt"/>
                <a:ea typeface="+mn-ea"/>
              </a:rPr>
              <a:t>) </a:t>
            </a:r>
            <a:r>
              <a:rPr lang="ko-KR" altLang="en-US" sz="1600">
                <a:latin typeface="+mn-lt"/>
                <a:ea typeface="+mn-ea"/>
              </a:rPr>
              <a:t>회원사 노출로</a:t>
            </a:r>
            <a:endParaRPr lang="en-US" altLang="ko-KR" sz="1600">
              <a:latin typeface="+mn-lt"/>
              <a:ea typeface="+mn-ea"/>
            </a:endParaRPr>
          </a:p>
          <a:p>
            <a:pPr lvl="0">
              <a:defRPr>
                <a:uFillTx/>
              </a:defRPr>
            </a:pPr>
            <a:r>
              <a:rPr lang="en-US" altLang="ko-KR" sz="1600">
                <a:latin typeface="+mn-lt"/>
                <a:ea typeface="+mn-ea"/>
              </a:rPr>
              <a:t>  </a:t>
            </a:r>
            <a:r>
              <a:rPr lang="ko-KR" altLang="en-US" sz="1600">
                <a:latin typeface="+mn-lt"/>
                <a:ea typeface="+mn-ea"/>
              </a:rPr>
              <a:t>신규 거래선 확보 </a:t>
            </a:r>
            <a:endParaRPr lang="en-US" altLang="ko-KR" sz="1600">
              <a:latin typeface="+mn-lt"/>
              <a:ea typeface="+mn-ea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ACEA7387-B29D-8202-F47D-2C09FFAFF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47" y="5325211"/>
            <a:ext cx="3157589" cy="750665"/>
          </a:xfrm>
          <a:prstGeom prst="rect">
            <a:avLst/>
          </a:prstGeom>
          <a:solidFill>
            <a:srgbClr val="13458F"/>
          </a:solidFill>
          <a:ln w="19050">
            <a:solidFill>
              <a:srgbClr val="13458F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전구물질 제공사</a:t>
            </a:r>
            <a:r>
              <a:rPr kumimoji="1" lang="en-US" altLang="ko-KR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/</a:t>
            </a: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 </a:t>
            </a:r>
            <a:endParaRPr kumimoji="1" lang="en-US" altLang="ko-KR" sz="1600" b="1" kern="1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FFFF00"/>
              </a:solidFill>
              <a:latin typeface="+mn-lt"/>
              <a:ea typeface="맑은 고딕"/>
              <a:cs typeface="+mn-cs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600" b="1" kern="1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FFFF00"/>
                </a:solidFill>
                <a:latin typeface="+mn-lt"/>
                <a:ea typeface="맑은 고딕"/>
                <a:cs typeface="+mn-cs"/>
              </a:rPr>
              <a:t>외주협력사의 대응유도 필요</a:t>
            </a:r>
            <a:endParaRPr kumimoji="1" lang="en-US" altLang="ko-KR" sz="1600" b="1" kern="1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FFFF00"/>
              </a:solidFill>
              <a:latin typeface="+mn-lt"/>
              <a:ea typeface="맑은 고딕"/>
              <a:cs typeface="+mn-cs"/>
            </a:endParaRPr>
          </a:p>
        </p:txBody>
      </p:sp>
      <p:sp>
        <p:nvSpPr>
          <p:cNvPr id="3" name="Oval 90">
            <a:extLst>
              <a:ext uri="{FF2B5EF4-FFF2-40B4-BE49-F238E27FC236}">
                <a16:creationId xmlns:a16="http://schemas.microsoft.com/office/drawing/2014/main" id="{80E8911B-C034-A366-C8D8-3627E3081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374" y="5356669"/>
            <a:ext cx="251776" cy="249898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rgbClr val="13458F"/>
            </a:solidFill>
            <a:prstDash val="solid"/>
            <a:round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1" u="none" strike="noStrike" kern="10" cap="none" spc="0" normalizeH="0" baseline="0" noProof="0">
                <a:ln w="12700">
                  <a:solidFill>
                    <a:prstClr val="white">
                      <a:alpha val="0"/>
                    </a:prstClr>
                  </a:solidFill>
                  <a:round/>
                </a:ln>
                <a:solidFill>
                  <a:srgbClr val="13458F"/>
                </a:solidFill>
                <a:effectLst/>
                <a:uLnTx/>
                <a:uFillTx/>
                <a:latin typeface="+mn-lt"/>
                <a:ea typeface="맑은 고딕"/>
                <a:cs typeface="+mn-cs"/>
              </a:rPr>
              <a:t>5</a:t>
            </a:r>
            <a:endParaRPr kumimoji="1" lang="en-US" altLang="ko-KR" sz="1800" b="1" i="1" u="none" strike="noStrike" kern="10" cap="none" spc="0" normalizeH="0" baseline="0" noProof="0" dirty="0">
              <a:ln w="12700">
                <a:solidFill>
                  <a:prstClr val="white">
                    <a:alpha val="0"/>
                  </a:prstClr>
                </a:solidFill>
                <a:round/>
              </a:ln>
              <a:solidFill>
                <a:srgbClr val="13458F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745C9D-D656-F485-3051-CF4B1FBD1FCB}"/>
              </a:ext>
            </a:extLst>
          </p:cNvPr>
          <p:cNvSpPr>
            <a:spLocks/>
          </p:cNvSpPr>
          <p:nvPr/>
        </p:nvSpPr>
        <p:spPr>
          <a:xfrm>
            <a:off x="4565661" y="5322519"/>
            <a:ext cx="7235813" cy="75255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wrap="none" lIns="0" tIns="72000" rIns="0" bIns="0" anchor="t"/>
          <a:lstStyle/>
          <a:p>
            <a:pPr marL="0" marR="0" lvl="0" indent="-100506" algn="ctr" defTabSz="9539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2A3D7"/>
              </a:buClr>
              <a:buSzPct val="90000"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rgbClr val="2F579D"/>
              </a:solidFill>
              <a:effectLst/>
              <a:uLnTx/>
              <a:uFillTx/>
              <a:latin typeface="+mn-lt"/>
              <a:ea typeface="맑은 고딕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15BDC2-07CF-B772-BE8A-B9B553F9E669}"/>
              </a:ext>
            </a:extLst>
          </p:cNvPr>
          <p:cNvSpPr txBox="1">
            <a:spLocks/>
          </p:cNvSpPr>
          <p:nvPr/>
        </p:nvSpPr>
        <p:spPr>
          <a:xfrm>
            <a:off x="4650986" y="5387266"/>
            <a:ext cx="7137660" cy="565146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marL="85725" lvl="0" indent="-85725">
              <a:buFont typeface="Arial" pitchFamily="34" charset="0"/>
              <a:buChar char="•"/>
              <a:defRPr>
                <a:uFillTx/>
              </a:defRPr>
            </a:pPr>
            <a:r>
              <a:rPr lang="en-US" altLang="ko-KR" sz="1600" b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ko-KR" altLang="en-US" sz="1600" b="0">
                <a:solidFill>
                  <a:srgbClr val="000000"/>
                </a:solidFill>
                <a:latin typeface="+mn-lt"/>
                <a:ea typeface="+mn-ea"/>
              </a:rPr>
              <a:t>협업 외주공정 </a:t>
            </a:r>
            <a:r>
              <a:rPr lang="ko-KR" altLang="en-US" sz="1600">
                <a:latin typeface="+mn-lt"/>
                <a:ea typeface="+mn-ea"/>
              </a:rPr>
              <a:t>및 전구물질</a:t>
            </a:r>
            <a:r>
              <a:rPr lang="en-US" altLang="ko-KR" sz="1600">
                <a:latin typeface="+mn-lt"/>
                <a:ea typeface="+mn-ea"/>
              </a:rPr>
              <a:t>(</a:t>
            </a:r>
            <a:r>
              <a:rPr lang="ko-KR" altLang="en-US" sz="1600" b="0">
                <a:solidFill>
                  <a:srgbClr val="000000"/>
                </a:solidFill>
                <a:latin typeface="+mn-lt"/>
                <a:ea typeface="+mn-ea"/>
              </a:rPr>
              <a:t>빌렛</a:t>
            </a:r>
            <a:r>
              <a:rPr lang="en-US" altLang="ko-KR" sz="1600" b="0">
                <a:solidFill>
                  <a:srgbClr val="000000"/>
                </a:solidFill>
                <a:latin typeface="+mn-lt"/>
                <a:ea typeface="+mn-ea"/>
              </a:rPr>
              <a:t>)</a:t>
            </a:r>
            <a:r>
              <a:rPr lang="ko-KR" altLang="en-US" sz="1600" b="0">
                <a:solidFill>
                  <a:srgbClr val="000000"/>
                </a:solidFill>
                <a:latin typeface="+mn-lt"/>
                <a:ea typeface="+mn-ea"/>
              </a:rPr>
              <a:t>제공사의 탄소배출 계측 유도 필요</a:t>
            </a:r>
            <a:endParaRPr lang="en-US" altLang="ko-KR" sz="1600" b="0">
              <a:solidFill>
                <a:srgbClr val="000000"/>
              </a:solidFill>
              <a:latin typeface="+mn-lt"/>
              <a:ea typeface="+mn-ea"/>
            </a:endParaRPr>
          </a:p>
          <a:p>
            <a:pPr marL="85725" lvl="0" indent="-85725">
              <a:buFont typeface="Arial" pitchFamily="34" charset="0"/>
              <a:buChar char="•"/>
              <a:defRPr>
                <a:uFillTx/>
              </a:defRPr>
            </a:pPr>
            <a:r>
              <a:rPr lang="en-US" altLang="ko-KR" sz="1600">
                <a:latin typeface="+mn-lt"/>
                <a:ea typeface="+mn-ea"/>
              </a:rPr>
              <a:t> </a:t>
            </a:r>
            <a:r>
              <a:rPr lang="ko-KR" altLang="en-US" sz="1600">
                <a:latin typeface="+mn-lt"/>
                <a:ea typeface="+mn-ea"/>
              </a:rPr>
              <a:t>탄소배출 관련 현장 데이터 입수가 요구됨 </a:t>
            </a:r>
            <a:r>
              <a:rPr lang="en-US" altLang="ko-KR" sz="1600">
                <a:latin typeface="+mn-lt"/>
                <a:ea typeface="+mn-ea"/>
              </a:rPr>
              <a:t>(</a:t>
            </a:r>
            <a:r>
              <a:rPr lang="ko-KR" altLang="en-US" sz="1600">
                <a:latin typeface="+mn-lt"/>
                <a:ea typeface="+mn-ea"/>
              </a:rPr>
              <a:t>추후 시스템화 통한 데이터 연동</a:t>
            </a:r>
            <a:r>
              <a:rPr lang="en-US" altLang="ko-KR" sz="1600">
                <a:latin typeface="+mn-lt"/>
                <a:ea typeface="+mn-ea"/>
              </a:rPr>
              <a:t>)</a:t>
            </a:r>
            <a:r>
              <a:rPr lang="ko-KR" altLang="en-US" sz="1600">
                <a:latin typeface="+mn-lt"/>
                <a:ea typeface="+mn-ea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ko-KR" altLang="en-US" sz="1600">
                <a:latin typeface="+mn-lt"/>
                <a:ea typeface="+mn-ea"/>
              </a:rPr>
              <a:t> </a:t>
            </a:r>
            <a:endParaRPr lang="en-US" altLang="ko-KR" sz="160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1182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/>
          <p:nvPr/>
        </p:nvSpPr>
        <p:spPr>
          <a:xfrm>
            <a:off x="432796" y="2122176"/>
            <a:ext cx="451969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경청해 주셔서 감사합니다.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p20"/>
          <p:cNvCxnSpPr/>
          <p:nvPr/>
        </p:nvCxnSpPr>
        <p:spPr>
          <a:xfrm>
            <a:off x="445070" y="2817808"/>
            <a:ext cx="4390817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1C71F512-7997-5DC8-71E1-7DDE675D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A4BF1B25-88A5-DE80-C69B-BD3D7A5571FC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">
            <a:extLst>
              <a:ext uri="{FF2B5EF4-FFF2-40B4-BE49-F238E27FC236}">
                <a16:creationId xmlns:a16="http://schemas.microsoft.com/office/drawing/2014/main" id="{DFBB62CD-D9DD-B875-F003-9AB8EAF7DC70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테스트베드 추진배경 및 경과</a:t>
            </a:r>
            <a:endParaRPr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75B1BCE-86DA-332B-2C84-DBC4906F5C0F}"/>
              </a:ext>
            </a:extLst>
          </p:cNvPr>
          <p:cNvCxnSpPr>
            <a:cxnSpLocks/>
          </p:cNvCxnSpPr>
          <p:nvPr/>
        </p:nvCxnSpPr>
        <p:spPr>
          <a:xfrm>
            <a:off x="4704811" y="1454734"/>
            <a:ext cx="0" cy="28262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1B971B-829B-F93E-46F0-9553713B38AF}"/>
              </a:ext>
            </a:extLst>
          </p:cNvPr>
          <p:cNvCxnSpPr>
            <a:cxnSpLocks/>
          </p:cNvCxnSpPr>
          <p:nvPr/>
        </p:nvCxnSpPr>
        <p:spPr>
          <a:xfrm>
            <a:off x="8689859" y="1478381"/>
            <a:ext cx="0" cy="28262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A7E67C2-4E5A-83C8-4227-C8A468A0E6AB}"/>
              </a:ext>
            </a:extLst>
          </p:cNvPr>
          <p:cNvSpPr txBox="1"/>
          <p:nvPr/>
        </p:nvSpPr>
        <p:spPr>
          <a:xfrm>
            <a:off x="1589337" y="973001"/>
            <a:ext cx="258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u="sng" spc="-100" dirty="0">
                <a:latin typeface="+mn-ea"/>
              </a:rPr>
              <a:t>CBAM (</a:t>
            </a:r>
            <a:r>
              <a:rPr lang="ko-KR" altLang="en-US" sz="1400" b="1" u="sng" spc="-100" dirty="0">
                <a:latin typeface="+mn-ea"/>
              </a:rPr>
              <a:t>탄소국경조정제도</a:t>
            </a:r>
            <a:r>
              <a:rPr lang="en-US" altLang="ko-KR" sz="1400" b="1" u="sng" spc="-100" dirty="0">
                <a:latin typeface="+mn-ea"/>
              </a:rPr>
              <a:t>)</a:t>
            </a:r>
            <a:endParaRPr lang="ko-KR" altLang="en-US" sz="1400" b="1" i="0" spc="-100" dirty="0">
              <a:effectLst/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10D3A-DC59-56BB-BE86-604ED0BA7F05}"/>
              </a:ext>
            </a:extLst>
          </p:cNvPr>
          <p:cNvSpPr txBox="1"/>
          <p:nvPr/>
        </p:nvSpPr>
        <p:spPr>
          <a:xfrm>
            <a:off x="5151846" y="966983"/>
            <a:ext cx="2951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sng" spc="-100" dirty="0">
                <a:effectLst/>
                <a:latin typeface="+mn-ea"/>
              </a:rPr>
              <a:t>ESPR (</a:t>
            </a:r>
            <a:r>
              <a:rPr lang="ko-KR" altLang="en-US" sz="1400" b="1" i="0" u="sng" spc="-100" dirty="0">
                <a:effectLst/>
                <a:latin typeface="+mn-ea"/>
              </a:rPr>
              <a:t>지속가능제품 에코디자인 규제</a:t>
            </a:r>
            <a:r>
              <a:rPr lang="en-US" altLang="ko-KR" sz="1400" b="1" i="0" u="sng" spc="-100" dirty="0">
                <a:effectLst/>
                <a:latin typeface="+mn-ea"/>
              </a:rPr>
              <a:t>)</a:t>
            </a:r>
            <a:endParaRPr lang="ko-KR" altLang="en-US" sz="1400" b="1" i="0" spc="-100" dirty="0">
              <a:effectLst/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155E4-3CF9-0036-F12C-5E0F4A2CC7D2}"/>
              </a:ext>
            </a:extLst>
          </p:cNvPr>
          <p:cNvSpPr txBox="1"/>
          <p:nvPr/>
        </p:nvSpPr>
        <p:spPr>
          <a:xfrm>
            <a:off x="9107213" y="966983"/>
            <a:ext cx="2589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sng" spc="-100" dirty="0">
                <a:effectLst/>
                <a:latin typeface="+mn-ea"/>
              </a:rPr>
              <a:t>Battery Regulation</a:t>
            </a:r>
            <a:endParaRPr lang="ko-KR" altLang="en-US" sz="1400" b="1" i="0" u="sng" spc="-100" dirty="0">
              <a:effectLst/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E5849D-16D8-0079-A8F9-01FAACC934D2}"/>
              </a:ext>
            </a:extLst>
          </p:cNvPr>
          <p:cNvSpPr/>
          <p:nvPr/>
        </p:nvSpPr>
        <p:spPr>
          <a:xfrm>
            <a:off x="406467" y="1367290"/>
            <a:ext cx="672122" cy="107691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spc="-100" dirty="0">
                <a:solidFill>
                  <a:schemeClr val="tx1"/>
                </a:solidFill>
                <a:latin typeface="+mn-ea"/>
              </a:rPr>
              <a:t>규제 </a:t>
            </a:r>
            <a:endParaRPr lang="en-US" altLang="ko-KR" sz="1200" b="1" spc="-1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spc="-100" dirty="0">
                <a:solidFill>
                  <a:schemeClr val="tx1"/>
                </a:solidFill>
                <a:latin typeface="+mn-ea"/>
              </a:rPr>
              <a:t>개요</a:t>
            </a:r>
            <a:endParaRPr lang="ko-KR" altLang="en-US" sz="1200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DF98C1-BCA0-EDC3-5591-A67C4C1B15EA}"/>
              </a:ext>
            </a:extLst>
          </p:cNvPr>
          <p:cNvSpPr/>
          <p:nvPr/>
        </p:nvSpPr>
        <p:spPr>
          <a:xfrm>
            <a:off x="406467" y="2643528"/>
            <a:ext cx="672122" cy="171948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spc="-100" dirty="0">
                <a:solidFill>
                  <a:schemeClr val="tx1"/>
                </a:solidFill>
                <a:latin typeface="+mn-ea"/>
              </a:rPr>
              <a:t>시사점</a:t>
            </a:r>
            <a:endParaRPr lang="en-US" altLang="ko-KR" sz="1200" b="1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06C1A2-EEFC-CD1D-262B-2386A2031AE8}"/>
              </a:ext>
            </a:extLst>
          </p:cNvPr>
          <p:cNvSpPr/>
          <p:nvPr/>
        </p:nvSpPr>
        <p:spPr>
          <a:xfrm>
            <a:off x="406467" y="4510337"/>
            <a:ext cx="672122" cy="195387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spc="-100" dirty="0">
                <a:solidFill>
                  <a:schemeClr val="tx1"/>
                </a:solidFill>
                <a:latin typeface="+mn-ea"/>
              </a:rPr>
              <a:t>주요</a:t>
            </a:r>
            <a:endParaRPr lang="en-US" altLang="ko-KR" sz="1200" b="1" spc="-1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spc="-100" dirty="0">
                <a:solidFill>
                  <a:schemeClr val="tx1"/>
                </a:solidFill>
                <a:latin typeface="+mn-ea"/>
              </a:rPr>
              <a:t>일정</a:t>
            </a:r>
            <a:endParaRPr lang="en-US" altLang="ko-KR" sz="1200" b="1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EABC7-0BF9-55E4-030C-A27FAA1F2C21}"/>
              </a:ext>
            </a:extLst>
          </p:cNvPr>
          <p:cNvSpPr txBox="1"/>
          <p:nvPr/>
        </p:nvSpPr>
        <p:spPr>
          <a:xfrm>
            <a:off x="1096970" y="1361667"/>
            <a:ext cx="361133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b="1" spc="-100" dirty="0">
                <a:latin typeface="+mn-ea"/>
              </a:rPr>
              <a:t> CBAM (Carbon</a:t>
            </a:r>
            <a:r>
              <a:rPr lang="ko-KR" altLang="en-US" sz="1100" b="1" spc="-100" dirty="0">
                <a:latin typeface="+mn-ea"/>
              </a:rPr>
              <a:t> </a:t>
            </a:r>
            <a:r>
              <a:rPr lang="en-US" altLang="ko-KR" sz="1100" b="1" spc="-100" dirty="0">
                <a:latin typeface="+mn-ea"/>
              </a:rPr>
              <a:t>Border</a:t>
            </a:r>
            <a:r>
              <a:rPr lang="ko-KR" altLang="en-US" sz="1100" b="1" spc="-100" dirty="0">
                <a:latin typeface="+mn-ea"/>
              </a:rPr>
              <a:t> </a:t>
            </a:r>
            <a:r>
              <a:rPr lang="en-US" altLang="ko-KR" sz="1100" b="1" spc="-100" dirty="0">
                <a:latin typeface="+mn-ea"/>
              </a:rPr>
              <a:t>Adjustment Mechanism)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i="0" spc="-100" dirty="0">
                <a:effectLst/>
                <a:latin typeface="+mn-ea"/>
              </a:rPr>
              <a:t>  </a:t>
            </a:r>
            <a:r>
              <a:rPr lang="en-US" altLang="ko-KR" sz="1100" i="0" spc="-100" dirty="0">
                <a:effectLst/>
                <a:latin typeface="+mn-ea"/>
              </a:rPr>
              <a:t>: EU</a:t>
            </a:r>
            <a:r>
              <a:rPr lang="ko-KR" altLang="en-US" sz="1100" i="0" spc="-100" dirty="0">
                <a:effectLst/>
                <a:latin typeface="+mn-ea"/>
              </a:rPr>
              <a:t>로 수입되는 제품에 대하여 </a:t>
            </a:r>
            <a:r>
              <a:rPr lang="en-US" altLang="ko-KR" sz="1100" i="0" spc="-100" dirty="0">
                <a:effectLst/>
                <a:latin typeface="+mn-ea"/>
              </a:rPr>
              <a:t>EU </a:t>
            </a:r>
            <a:r>
              <a:rPr lang="ko-KR" altLang="en-US" sz="1100" i="0" spc="-100" dirty="0">
                <a:effectLst/>
                <a:latin typeface="+mn-ea"/>
              </a:rPr>
              <a:t>내에서 생산 시 </a:t>
            </a:r>
            <a:endParaRPr lang="en-US" altLang="ko-KR" sz="1100" i="0" spc="-100" dirty="0">
              <a:effectLst/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  </a:t>
            </a:r>
            <a:r>
              <a:rPr lang="ko-KR" altLang="en-US" sz="1100" spc="-100" dirty="0">
                <a:latin typeface="+mn-ea"/>
              </a:rPr>
              <a:t>발생하는 탄소비용과의 차액을 부과 </a:t>
            </a:r>
            <a:r>
              <a:rPr lang="en-US" altLang="ko-KR" sz="1100" spc="-100" dirty="0">
                <a:latin typeface="+mn-ea"/>
              </a:rPr>
              <a:t>/ </a:t>
            </a:r>
            <a:r>
              <a:rPr lang="ko-KR" altLang="en-US" sz="1100" spc="-100" dirty="0">
                <a:latin typeface="+mn-ea"/>
              </a:rPr>
              <a:t>징수하는 제도</a:t>
            </a:r>
            <a:endParaRPr lang="ko-KR" altLang="en-US" sz="1100" i="0" spc="-100" dirty="0">
              <a:effectLst/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AD7BAB4-0585-E8EA-67DB-A10E98B43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546865"/>
              </p:ext>
            </p:extLst>
          </p:nvPr>
        </p:nvGraphicFramePr>
        <p:xfrm>
          <a:off x="1258345" y="4511716"/>
          <a:ext cx="10526330" cy="1944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234">
                  <a:extLst>
                    <a:ext uri="{9D8B030D-6E8A-4147-A177-3AD203B41FA5}">
                      <a16:colId xmlns:a16="http://schemas.microsoft.com/office/drawing/2014/main" val="3940187469"/>
                    </a:ext>
                  </a:extLst>
                </a:gridCol>
                <a:gridCol w="1216512">
                  <a:extLst>
                    <a:ext uri="{9D8B030D-6E8A-4147-A177-3AD203B41FA5}">
                      <a16:colId xmlns:a16="http://schemas.microsoft.com/office/drawing/2014/main" val="1340771307"/>
                    </a:ext>
                  </a:extLst>
                </a:gridCol>
                <a:gridCol w="1216512">
                  <a:extLst>
                    <a:ext uri="{9D8B030D-6E8A-4147-A177-3AD203B41FA5}">
                      <a16:colId xmlns:a16="http://schemas.microsoft.com/office/drawing/2014/main" val="575394468"/>
                    </a:ext>
                  </a:extLst>
                </a:gridCol>
                <a:gridCol w="1216512">
                  <a:extLst>
                    <a:ext uri="{9D8B030D-6E8A-4147-A177-3AD203B41FA5}">
                      <a16:colId xmlns:a16="http://schemas.microsoft.com/office/drawing/2014/main" val="3401570696"/>
                    </a:ext>
                  </a:extLst>
                </a:gridCol>
                <a:gridCol w="1216512">
                  <a:extLst>
                    <a:ext uri="{9D8B030D-6E8A-4147-A177-3AD203B41FA5}">
                      <a16:colId xmlns:a16="http://schemas.microsoft.com/office/drawing/2014/main" val="3435879831"/>
                    </a:ext>
                  </a:extLst>
                </a:gridCol>
                <a:gridCol w="1216512">
                  <a:extLst>
                    <a:ext uri="{9D8B030D-6E8A-4147-A177-3AD203B41FA5}">
                      <a16:colId xmlns:a16="http://schemas.microsoft.com/office/drawing/2014/main" val="3434409030"/>
                    </a:ext>
                  </a:extLst>
                </a:gridCol>
                <a:gridCol w="1216512">
                  <a:extLst>
                    <a:ext uri="{9D8B030D-6E8A-4147-A177-3AD203B41FA5}">
                      <a16:colId xmlns:a16="http://schemas.microsoft.com/office/drawing/2014/main" val="4001169321"/>
                    </a:ext>
                  </a:extLst>
                </a:gridCol>
                <a:gridCol w="1216512">
                  <a:extLst>
                    <a:ext uri="{9D8B030D-6E8A-4147-A177-3AD203B41FA5}">
                      <a16:colId xmlns:a16="http://schemas.microsoft.com/office/drawing/2014/main" val="3127089331"/>
                    </a:ext>
                  </a:extLst>
                </a:gridCol>
                <a:gridCol w="1216512">
                  <a:extLst>
                    <a:ext uri="{9D8B030D-6E8A-4147-A177-3AD203B41FA5}">
                      <a16:colId xmlns:a16="http://schemas.microsoft.com/office/drawing/2014/main" val="2536854593"/>
                    </a:ext>
                  </a:extLst>
                </a:gridCol>
              </a:tblGrid>
              <a:tr h="2477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2023</a:t>
                      </a:r>
                      <a:endParaRPr lang="ko-KR" altLang="en-US" sz="1100" b="1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2024</a:t>
                      </a:r>
                      <a:endParaRPr lang="ko-KR" altLang="en-US" sz="1100" b="1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2025</a:t>
                      </a:r>
                      <a:endParaRPr lang="ko-KR" altLang="en-US" sz="1100" b="1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2026</a:t>
                      </a:r>
                      <a:endParaRPr lang="ko-KR" altLang="en-US" sz="1100" b="1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2027</a:t>
                      </a:r>
                      <a:endParaRPr lang="ko-KR" altLang="en-US" sz="1100" b="1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2028</a:t>
                      </a:r>
                      <a:endParaRPr lang="ko-KR" altLang="en-US" sz="1100" b="1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2029</a:t>
                      </a:r>
                      <a:endParaRPr lang="ko-KR" altLang="en-US" sz="1100" b="1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2030</a:t>
                      </a:r>
                      <a:endParaRPr lang="ko-KR" altLang="en-US" sz="1100" b="1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929957"/>
                  </a:ext>
                </a:extLst>
              </a:tr>
              <a:tr h="565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CBAM</a:t>
                      </a:r>
                      <a:endParaRPr lang="ko-KR" altLang="en-US" sz="1100" b="1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430932"/>
                  </a:ext>
                </a:extLst>
              </a:tr>
              <a:tr h="565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ESPR_DPP</a:t>
                      </a:r>
                      <a:endParaRPr lang="ko-KR" altLang="en-US" sz="1100" b="1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418922"/>
                  </a:ext>
                </a:extLst>
              </a:tr>
              <a:tr h="565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Battery</a:t>
                      </a:r>
                    </a:p>
                    <a:p>
                      <a:pPr algn="ctr" latinLnBrk="1"/>
                      <a:r>
                        <a:rPr lang="en-US" altLang="ko-KR" sz="1100" b="1" spc="-100" baseline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Regulation</a:t>
                      </a:r>
                      <a:endParaRPr lang="ko-KR" altLang="en-US" sz="1100" b="1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spc="-100" baseline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7704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859FAD-5E08-65D5-0DBA-F0E05CC70DD3}"/>
              </a:ext>
            </a:extLst>
          </p:cNvPr>
          <p:cNvSpPr txBox="1"/>
          <p:nvPr/>
        </p:nvSpPr>
        <p:spPr>
          <a:xfrm>
            <a:off x="1096969" y="2010749"/>
            <a:ext cx="35869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b="1" spc="-100" dirty="0">
                <a:latin typeface="+mn-ea"/>
              </a:rPr>
              <a:t> </a:t>
            </a:r>
            <a:r>
              <a:rPr lang="ko-KR" altLang="en-US" sz="1100" b="1" spc="-100" dirty="0">
                <a:latin typeface="+mn-ea"/>
              </a:rPr>
              <a:t>대상 제품 </a:t>
            </a:r>
            <a:r>
              <a:rPr lang="en-US" altLang="ko-KR" sz="1100" b="1" spc="-100" dirty="0">
                <a:latin typeface="+mn-ea"/>
              </a:rPr>
              <a:t>(EU</a:t>
            </a:r>
            <a:r>
              <a:rPr lang="ko-KR" altLang="en-US" sz="1100" b="1" spc="-100" dirty="0">
                <a:latin typeface="+mn-ea"/>
              </a:rPr>
              <a:t>의</a:t>
            </a:r>
            <a:r>
              <a:rPr lang="en-US" altLang="ko-KR" sz="1100" b="1" spc="-100" dirty="0">
                <a:latin typeface="+mn-ea"/>
              </a:rPr>
              <a:t> CN</a:t>
            </a:r>
            <a:r>
              <a:rPr lang="ko-KR" altLang="en-US" sz="1100" b="1" spc="-100" dirty="0">
                <a:latin typeface="+mn-ea"/>
              </a:rPr>
              <a:t>코드 확인 필요</a:t>
            </a:r>
            <a:r>
              <a:rPr lang="en-US" altLang="ko-KR" sz="1100" b="1" spc="-100" dirty="0">
                <a:latin typeface="+mn-ea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i="0" spc="-100" dirty="0">
                <a:effectLst/>
                <a:latin typeface="+mn-ea"/>
              </a:rPr>
              <a:t>  </a:t>
            </a:r>
            <a:r>
              <a:rPr lang="en-US" altLang="ko-KR" sz="1100" i="0" spc="-100" dirty="0">
                <a:effectLst/>
                <a:latin typeface="+mn-ea"/>
              </a:rPr>
              <a:t>: </a:t>
            </a:r>
            <a:r>
              <a:rPr lang="ko-KR" altLang="en-US" sz="1100" i="0" spc="-100" dirty="0">
                <a:effectLst/>
                <a:latin typeface="+mn-ea"/>
              </a:rPr>
              <a:t>철강</a:t>
            </a:r>
            <a:r>
              <a:rPr lang="en-US" altLang="ko-KR" sz="1100" i="0" spc="-100" dirty="0">
                <a:effectLst/>
                <a:latin typeface="+mn-ea"/>
              </a:rPr>
              <a:t>, </a:t>
            </a:r>
            <a:r>
              <a:rPr lang="ko-KR" altLang="en-US" sz="1100" i="0" spc="-100" dirty="0">
                <a:effectLst/>
                <a:latin typeface="+mn-ea"/>
              </a:rPr>
              <a:t>시멘트</a:t>
            </a:r>
            <a:r>
              <a:rPr lang="en-US" altLang="ko-KR" sz="1100" i="0" spc="-100" dirty="0">
                <a:effectLst/>
                <a:latin typeface="+mn-ea"/>
              </a:rPr>
              <a:t>, </a:t>
            </a:r>
            <a:r>
              <a:rPr lang="ko-KR" altLang="en-US" sz="1100" i="0" spc="-100" dirty="0">
                <a:effectLst/>
                <a:latin typeface="+mn-ea"/>
              </a:rPr>
              <a:t>비료</a:t>
            </a:r>
            <a:r>
              <a:rPr lang="en-US" altLang="ko-KR" sz="1100" i="0" spc="-100" dirty="0">
                <a:effectLst/>
                <a:latin typeface="+mn-ea"/>
              </a:rPr>
              <a:t>, </a:t>
            </a:r>
            <a:r>
              <a:rPr lang="ko-KR" altLang="en-US" sz="1100" i="0" spc="-100" dirty="0">
                <a:effectLst/>
                <a:latin typeface="+mn-ea"/>
              </a:rPr>
              <a:t>알루미늄</a:t>
            </a:r>
            <a:r>
              <a:rPr lang="en-US" altLang="ko-KR" sz="1100" i="0" spc="-100" dirty="0">
                <a:effectLst/>
                <a:latin typeface="+mn-ea"/>
              </a:rPr>
              <a:t>, </a:t>
            </a:r>
            <a:r>
              <a:rPr lang="ko-KR" altLang="en-US" sz="1100" i="0" spc="-100" dirty="0">
                <a:effectLst/>
                <a:latin typeface="+mn-ea"/>
              </a:rPr>
              <a:t>전력</a:t>
            </a:r>
            <a:r>
              <a:rPr lang="en-US" altLang="ko-KR" sz="1100" i="0" spc="-100" dirty="0">
                <a:effectLst/>
                <a:latin typeface="+mn-ea"/>
              </a:rPr>
              <a:t>, </a:t>
            </a:r>
            <a:r>
              <a:rPr lang="ko-KR" altLang="en-US" sz="1100" i="0" spc="-100" dirty="0">
                <a:effectLst/>
                <a:latin typeface="+mn-ea"/>
              </a:rPr>
              <a:t>수소 </a:t>
            </a:r>
            <a:r>
              <a:rPr lang="ko-KR" altLang="en-US" sz="1100" spc="-100" dirty="0">
                <a:latin typeface="+mn-ea"/>
              </a:rPr>
              <a:t>부문 先 적용</a:t>
            </a:r>
            <a:endParaRPr lang="ko-KR" altLang="en-US" sz="1100" i="0" spc="-100" dirty="0">
              <a:effectLst/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CE6B5B-4784-B434-7DC7-FC01BD7ADDC8}"/>
              </a:ext>
            </a:extLst>
          </p:cNvPr>
          <p:cNvSpPr/>
          <p:nvPr/>
        </p:nvSpPr>
        <p:spPr>
          <a:xfrm>
            <a:off x="2286062" y="4870365"/>
            <a:ext cx="148493" cy="13796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9A07DA-0589-CF97-E0EF-530744CCC789}"/>
              </a:ext>
            </a:extLst>
          </p:cNvPr>
          <p:cNvSpPr txBox="1"/>
          <p:nvPr/>
        </p:nvSpPr>
        <p:spPr>
          <a:xfrm>
            <a:off x="1984152" y="5018980"/>
            <a:ext cx="8636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spc="-100" dirty="0">
                <a:latin typeface="+mn-ea"/>
              </a:rPr>
              <a:t>발효</a:t>
            </a:r>
            <a:r>
              <a:rPr lang="en-US" altLang="ko-KR" sz="1000" b="1" spc="-100" dirty="0">
                <a:latin typeface="+mn-ea"/>
              </a:rPr>
              <a:t>(`23.5)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367CFD4-EB51-2F06-4F07-726C4F3AE669}"/>
              </a:ext>
            </a:extLst>
          </p:cNvPr>
          <p:cNvSpPr/>
          <p:nvPr/>
        </p:nvSpPr>
        <p:spPr>
          <a:xfrm>
            <a:off x="2771992" y="4871456"/>
            <a:ext cx="148493" cy="13796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440A-FF0F-2983-AE2A-95AC513ABC9E}"/>
              </a:ext>
            </a:extLst>
          </p:cNvPr>
          <p:cNvSpPr/>
          <p:nvPr/>
        </p:nvSpPr>
        <p:spPr>
          <a:xfrm>
            <a:off x="5553006" y="4872947"/>
            <a:ext cx="148493" cy="13796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BCFCF1-69CB-82FC-EEC7-A6A8254701F8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2920485" y="4940439"/>
            <a:ext cx="2632521" cy="149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404AFD41-207F-30D9-6FB9-959FAB209C9D}"/>
              </a:ext>
            </a:extLst>
          </p:cNvPr>
          <p:cNvSpPr/>
          <p:nvPr/>
        </p:nvSpPr>
        <p:spPr>
          <a:xfrm>
            <a:off x="5704597" y="4871456"/>
            <a:ext cx="148493" cy="13796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7C0ECC-8347-4865-3DA5-BE03312B25BD}"/>
              </a:ext>
            </a:extLst>
          </p:cNvPr>
          <p:cNvSpPr txBox="1"/>
          <p:nvPr/>
        </p:nvSpPr>
        <p:spPr>
          <a:xfrm>
            <a:off x="3340110" y="4809512"/>
            <a:ext cx="1641681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spc="-100" dirty="0">
                <a:latin typeface="+mn-ea"/>
              </a:rPr>
              <a:t>전환기간 </a:t>
            </a:r>
            <a:r>
              <a:rPr lang="en-US" altLang="ko-KR" sz="1000" b="1" spc="-100" dirty="0">
                <a:latin typeface="+mn-ea"/>
              </a:rPr>
              <a:t>(`23.10 ~`25.12)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681B46E-79C1-ADA2-13BE-979AD45E84C0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5853090" y="4940438"/>
            <a:ext cx="1423099" cy="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9C799F-C5C6-80AC-B943-9D8211BE24E8}"/>
              </a:ext>
            </a:extLst>
          </p:cNvPr>
          <p:cNvSpPr txBox="1"/>
          <p:nvPr/>
        </p:nvSpPr>
        <p:spPr>
          <a:xfrm>
            <a:off x="5941371" y="4816266"/>
            <a:ext cx="1138005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spc="-100" dirty="0">
                <a:latin typeface="+mn-ea"/>
              </a:rPr>
              <a:t>확정 기간 </a:t>
            </a:r>
            <a:r>
              <a:rPr lang="en-US" altLang="ko-KR" sz="1000" b="1" spc="-100" dirty="0">
                <a:latin typeface="+mn-ea"/>
              </a:rPr>
              <a:t>(`26.1~)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4791C5-F847-D681-CA2C-93C2F08E46BB}"/>
              </a:ext>
            </a:extLst>
          </p:cNvPr>
          <p:cNvSpPr txBox="1"/>
          <p:nvPr/>
        </p:nvSpPr>
        <p:spPr>
          <a:xfrm>
            <a:off x="2823924" y="5026286"/>
            <a:ext cx="325651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spc="-100" dirty="0">
                <a:latin typeface="+mn-ea"/>
              </a:rPr>
              <a:t>* </a:t>
            </a:r>
            <a:r>
              <a:rPr lang="ko-KR" altLang="en-US" sz="1000" b="1" spc="-100" dirty="0">
                <a:latin typeface="+mn-ea"/>
              </a:rPr>
              <a:t>매 분기 종료 후 </a:t>
            </a:r>
            <a:r>
              <a:rPr lang="en-US" altLang="ko-KR" sz="1000" b="1" spc="-100" dirty="0">
                <a:latin typeface="+mn-ea"/>
              </a:rPr>
              <a:t>1</a:t>
            </a:r>
            <a:r>
              <a:rPr lang="ko-KR" altLang="en-US" sz="1000" b="1" spc="-100" dirty="0">
                <a:latin typeface="+mn-ea"/>
              </a:rPr>
              <a:t>개월 내 보고서 제출 </a:t>
            </a:r>
            <a:r>
              <a:rPr lang="en-US" altLang="ko-KR" sz="1000" b="1" spc="-100" dirty="0">
                <a:latin typeface="+mn-ea"/>
              </a:rPr>
              <a:t>(</a:t>
            </a:r>
            <a:r>
              <a:rPr lang="ko-KR" altLang="en-US" sz="1000" b="1" spc="-100" dirty="0">
                <a:latin typeface="+mn-ea"/>
              </a:rPr>
              <a:t>미 제출 시 과징금</a:t>
            </a:r>
            <a:r>
              <a:rPr lang="en-US" altLang="ko-KR" sz="1000" b="1" spc="-100" dirty="0">
                <a:latin typeface="+mn-ea"/>
              </a:rPr>
              <a:t>)</a:t>
            </a:r>
            <a:r>
              <a:rPr lang="ko-KR" altLang="en-US" sz="1000" b="1" spc="-100" dirty="0">
                <a:latin typeface="+mn-ea"/>
              </a:rPr>
              <a:t> </a:t>
            </a:r>
            <a:endParaRPr lang="en-US" altLang="ko-KR" sz="1000" b="1" spc="-10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AAA957-CCBD-D900-005C-EE2E3D653118}"/>
              </a:ext>
            </a:extLst>
          </p:cNvPr>
          <p:cNvSpPr txBox="1"/>
          <p:nvPr/>
        </p:nvSpPr>
        <p:spPr>
          <a:xfrm>
            <a:off x="6017918" y="5027521"/>
            <a:ext cx="5541032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spc="-100" dirty="0">
                <a:latin typeface="+mn-ea"/>
              </a:rPr>
              <a:t>* </a:t>
            </a:r>
            <a:r>
              <a:rPr lang="ko-KR" altLang="en-US" sz="1000" b="1" spc="-100" dirty="0">
                <a:latin typeface="+mn-ea"/>
              </a:rPr>
              <a:t>연 </a:t>
            </a:r>
            <a:r>
              <a:rPr lang="en-US" altLang="ko-KR" sz="1000" b="1" spc="-100" dirty="0">
                <a:latin typeface="+mn-ea"/>
              </a:rPr>
              <a:t>1</a:t>
            </a:r>
            <a:r>
              <a:rPr lang="ko-KR" altLang="en-US" sz="1000" b="1" spc="-100" dirty="0">
                <a:latin typeface="+mn-ea"/>
              </a:rPr>
              <a:t>회 보고 </a:t>
            </a:r>
            <a:r>
              <a:rPr lang="en-US" altLang="ko-KR" sz="1000" b="1" spc="-100" dirty="0">
                <a:latin typeface="+mn-ea"/>
              </a:rPr>
              <a:t>(</a:t>
            </a:r>
            <a:r>
              <a:rPr lang="ko-KR" altLang="en-US" sz="1000" b="1" spc="-100" dirty="0">
                <a:latin typeface="+mn-ea"/>
              </a:rPr>
              <a:t>신고서</a:t>
            </a:r>
            <a:r>
              <a:rPr lang="en-US" altLang="ko-KR" sz="1000" b="1" spc="-100" dirty="0">
                <a:latin typeface="+mn-ea"/>
              </a:rPr>
              <a:t>/</a:t>
            </a:r>
            <a:r>
              <a:rPr lang="ko-KR" altLang="en-US" sz="1000" b="1" spc="-100" dirty="0">
                <a:latin typeface="+mn-ea"/>
              </a:rPr>
              <a:t>인증서</a:t>
            </a:r>
            <a:r>
              <a:rPr lang="en-US" altLang="ko-KR" sz="1000" b="1" spc="-100" dirty="0">
                <a:latin typeface="+mn-ea"/>
              </a:rPr>
              <a:t>)</a:t>
            </a:r>
            <a:r>
              <a:rPr lang="ko-KR" altLang="en-US" sz="1000" b="1" spc="-100" dirty="0">
                <a:latin typeface="+mn-ea"/>
              </a:rPr>
              <a:t> 및 검증 의무 </a:t>
            </a:r>
            <a:r>
              <a:rPr lang="en-US" altLang="ko-KR" sz="1000" b="1" spc="-100" dirty="0">
                <a:latin typeface="+mn-ea"/>
              </a:rPr>
              <a:t>(</a:t>
            </a:r>
            <a:r>
              <a:rPr lang="ko-KR" altLang="en-US" sz="1000" b="1" spc="-100" dirty="0">
                <a:latin typeface="+mn-ea"/>
              </a:rPr>
              <a:t>차년도 </a:t>
            </a:r>
            <a:r>
              <a:rPr lang="en-US" altLang="ko-KR" sz="1000" b="1" spc="-100" dirty="0">
                <a:latin typeface="+mn-ea"/>
              </a:rPr>
              <a:t>5.31</a:t>
            </a:r>
            <a:r>
              <a:rPr lang="ko-KR" altLang="en-US" sz="1000" b="1" spc="-100" dirty="0">
                <a:latin typeface="+mn-ea"/>
              </a:rPr>
              <a:t>까지</a:t>
            </a:r>
            <a:r>
              <a:rPr lang="en-US" altLang="ko-KR" sz="1000" b="1" spc="-100" dirty="0">
                <a:latin typeface="+mn-ea"/>
              </a:rPr>
              <a:t>),</a:t>
            </a:r>
            <a:r>
              <a:rPr lang="ko-KR" altLang="en-US" sz="1000" b="1" spc="-100" dirty="0">
                <a:latin typeface="+mn-ea"/>
              </a:rPr>
              <a:t> 미 보고 시  과징금 부과</a:t>
            </a:r>
            <a:r>
              <a:rPr lang="en-US" altLang="ko-KR" sz="1000" b="1" spc="-100" dirty="0">
                <a:latin typeface="+mn-ea"/>
              </a:rPr>
              <a:t> 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5B9180-EE86-C6C2-698B-FD306D246353}"/>
              </a:ext>
            </a:extLst>
          </p:cNvPr>
          <p:cNvSpPr txBox="1"/>
          <p:nvPr/>
        </p:nvSpPr>
        <p:spPr>
          <a:xfrm>
            <a:off x="1096970" y="2612982"/>
            <a:ext cx="352445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b="1" spc="-100" dirty="0">
                <a:latin typeface="+mn-ea"/>
              </a:rPr>
              <a:t> </a:t>
            </a:r>
            <a:r>
              <a:rPr lang="ko-KR" altLang="en-US" sz="1100" b="1" spc="-100" dirty="0">
                <a:latin typeface="+mn-ea"/>
              </a:rPr>
              <a:t>수출기업의 부담 증가</a:t>
            </a:r>
            <a:endParaRPr lang="en-US" altLang="ko-KR" sz="1100" b="1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i="0" spc="-100" dirty="0">
                <a:solidFill>
                  <a:srgbClr val="C00000"/>
                </a:solidFill>
                <a:effectLst/>
                <a:latin typeface="+mn-ea"/>
              </a:rPr>
              <a:t>   </a:t>
            </a:r>
            <a:r>
              <a:rPr lang="en-US" altLang="ko-KR" sz="1100" i="0" spc="-100" dirty="0">
                <a:effectLst/>
                <a:latin typeface="+mn-ea"/>
              </a:rPr>
              <a:t>- </a:t>
            </a:r>
            <a:r>
              <a:rPr lang="ko-KR" altLang="en-US" sz="1100" i="0" spc="-100" dirty="0">
                <a:effectLst/>
                <a:latin typeface="+mn-ea"/>
              </a:rPr>
              <a:t>배출량 데이터 및 검증보고서 제출 의무</a:t>
            </a:r>
            <a:endParaRPr lang="en-US" altLang="ko-KR" sz="1100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 - </a:t>
            </a:r>
            <a:r>
              <a:rPr lang="ko-KR" altLang="en-US" sz="1100" spc="-100" dirty="0">
                <a:latin typeface="+mn-ea"/>
              </a:rPr>
              <a:t>수입업자의 </a:t>
            </a:r>
            <a:r>
              <a:rPr lang="en-US" altLang="ko-KR" sz="1100" spc="-100" dirty="0">
                <a:latin typeface="+mn-ea"/>
              </a:rPr>
              <a:t>CBAM </a:t>
            </a:r>
            <a:r>
              <a:rPr lang="ko-KR" altLang="en-US" sz="1100" spc="-100" dirty="0">
                <a:latin typeface="+mn-ea"/>
              </a:rPr>
              <a:t>인증서 구입 및 검증비용 전가 </a:t>
            </a:r>
            <a:r>
              <a:rPr lang="ko-KR" altLang="en-US" sz="1100" i="0" spc="-100" dirty="0">
                <a:effectLst/>
                <a:latin typeface="+mn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9BC71-F184-6D9F-3E85-78E280DDBD1B}"/>
              </a:ext>
            </a:extLst>
          </p:cNvPr>
          <p:cNvSpPr txBox="1"/>
          <p:nvPr/>
        </p:nvSpPr>
        <p:spPr>
          <a:xfrm>
            <a:off x="1086403" y="3230888"/>
            <a:ext cx="36499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spc="-100" dirty="0">
                <a:latin typeface="+mn-ea"/>
              </a:rPr>
              <a:t> </a:t>
            </a:r>
            <a:r>
              <a:rPr lang="ko-KR" altLang="en-US" sz="1100" spc="-100" dirty="0">
                <a:latin typeface="+mn-ea"/>
              </a:rPr>
              <a:t>국내 철강</a:t>
            </a:r>
            <a:r>
              <a:rPr lang="en-US" altLang="ko-KR" sz="1100" b="1" spc="-100" dirty="0">
                <a:latin typeface="+mn-ea"/>
              </a:rPr>
              <a:t>, </a:t>
            </a:r>
            <a:r>
              <a:rPr lang="ko-KR" altLang="en-US" sz="1100" b="1" spc="-100" dirty="0">
                <a:latin typeface="+mn-ea"/>
              </a:rPr>
              <a:t>알루미늄 </a:t>
            </a:r>
            <a:r>
              <a:rPr lang="ko-KR" altLang="en-US" sz="1100" spc="-100" dirty="0">
                <a:latin typeface="+mn-ea"/>
              </a:rPr>
              <a:t>가공</a:t>
            </a:r>
            <a:r>
              <a:rPr lang="en-US" altLang="ko-KR" sz="1100" spc="-100" dirty="0">
                <a:latin typeface="+mn-ea"/>
              </a:rPr>
              <a:t> / </a:t>
            </a:r>
            <a:r>
              <a:rPr lang="ko-KR" altLang="en-US" sz="1100" spc="-100" dirty="0">
                <a:latin typeface="+mn-ea"/>
              </a:rPr>
              <a:t>제조사 직접적 영향</a:t>
            </a:r>
            <a:endParaRPr lang="en-US" altLang="ko-KR" sz="1100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ko-KR" sz="200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i="0" spc="-100" dirty="0">
                <a:effectLst/>
                <a:latin typeface="+mn-ea"/>
              </a:rPr>
              <a:t> EU </a:t>
            </a:r>
            <a:r>
              <a:rPr lang="ko-KR" altLang="en-US" sz="1100" spc="-100" dirty="0">
                <a:latin typeface="+mn-ea"/>
              </a:rPr>
              <a:t>수출 시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spc="-100" dirty="0">
                <a:latin typeface="+mn-ea"/>
              </a:rPr>
              <a:t>대상 여부 확인 </a:t>
            </a:r>
            <a:r>
              <a:rPr lang="en-US" altLang="ko-KR" sz="1100" spc="-100" dirty="0">
                <a:latin typeface="+mn-ea"/>
              </a:rPr>
              <a:t>(</a:t>
            </a:r>
            <a:r>
              <a:rPr lang="ko-KR" altLang="en-US" sz="1100" spc="-100" dirty="0">
                <a:latin typeface="+mn-ea"/>
              </a:rPr>
              <a:t>직접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spc="-100" dirty="0">
                <a:latin typeface="+mn-ea"/>
              </a:rPr>
              <a:t>간접</a:t>
            </a:r>
            <a:r>
              <a:rPr lang="en-US" altLang="ko-KR" sz="1100" spc="-100" dirty="0">
                <a:latin typeface="+mn-ea"/>
              </a:rPr>
              <a:t>)</a:t>
            </a:r>
            <a:r>
              <a:rPr lang="ko-KR" altLang="en-US" sz="1100" spc="-100" dirty="0">
                <a:latin typeface="+mn-ea"/>
              </a:rPr>
              <a:t> </a:t>
            </a:r>
            <a:endParaRPr lang="en-US" altLang="ko-KR" sz="1100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i="0" spc="-100" dirty="0">
                <a:effectLst/>
                <a:latin typeface="+mn-ea"/>
              </a:rPr>
              <a:t>   (</a:t>
            </a:r>
            <a:r>
              <a:rPr lang="ko-KR" altLang="en-US" sz="1100" spc="-100" dirty="0">
                <a:latin typeface="+mn-ea"/>
              </a:rPr>
              <a:t>수출 협력사와 수입자 간 협의 필요</a:t>
            </a:r>
            <a:r>
              <a:rPr lang="en-US" altLang="ko-KR" sz="1100" spc="-100" dirty="0">
                <a:latin typeface="+mn-ea"/>
              </a:rPr>
              <a:t>)</a:t>
            </a:r>
            <a:endParaRPr lang="ko-KR" altLang="en-US" sz="1100" i="0" spc="-100" dirty="0">
              <a:effectLst/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D37E0D-F36D-FA8C-40EC-AAFFBDA33FCF}"/>
              </a:ext>
            </a:extLst>
          </p:cNvPr>
          <p:cNvSpPr txBox="1"/>
          <p:nvPr/>
        </p:nvSpPr>
        <p:spPr>
          <a:xfrm>
            <a:off x="1086402" y="3903185"/>
            <a:ext cx="359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spc="-100" dirty="0">
                <a:latin typeface="+mn-ea"/>
              </a:rPr>
              <a:t> </a:t>
            </a:r>
            <a:r>
              <a:rPr lang="en-US" altLang="ko-KR" sz="1100" spc="-100" dirty="0">
                <a:highlight>
                  <a:srgbClr val="FFFF00"/>
                </a:highlight>
                <a:latin typeface="+mn-ea"/>
              </a:rPr>
              <a:t>CBAM </a:t>
            </a:r>
            <a:r>
              <a:rPr lang="ko-KR" altLang="en-US" sz="1100" spc="-100" dirty="0">
                <a:highlight>
                  <a:srgbClr val="FFFF00"/>
                </a:highlight>
                <a:latin typeface="+mn-ea"/>
              </a:rPr>
              <a:t>탄소배출량 산정을 위한 </a:t>
            </a:r>
            <a:r>
              <a:rPr lang="en-US" altLang="ko-KR" sz="1100" b="1" spc="-100" dirty="0">
                <a:highlight>
                  <a:srgbClr val="FFFF00"/>
                </a:highlight>
                <a:latin typeface="+mn-ea"/>
              </a:rPr>
              <a:t>LCA </a:t>
            </a:r>
            <a:r>
              <a:rPr lang="ko-KR" altLang="en-US" sz="1100" b="1" spc="-100" dirty="0">
                <a:highlight>
                  <a:srgbClr val="FFFF00"/>
                </a:highlight>
                <a:latin typeface="+mn-ea"/>
              </a:rPr>
              <a:t>기초 데이터 </a:t>
            </a:r>
            <a:r>
              <a:rPr lang="ko-KR" altLang="en-US" sz="1100" spc="-100" dirty="0">
                <a:highlight>
                  <a:srgbClr val="FFFF00"/>
                </a:highlight>
                <a:latin typeface="+mn-ea"/>
              </a:rPr>
              <a:t>및</a:t>
            </a:r>
            <a:endParaRPr lang="en-US" altLang="ko-KR" sz="1100" spc="-100" dirty="0">
              <a:highlight>
                <a:srgbClr val="FFFF00"/>
              </a:highlight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i="0" spc="-100" dirty="0">
                <a:effectLst/>
                <a:highlight>
                  <a:srgbClr val="FFFF00"/>
                </a:highlight>
                <a:latin typeface="+mn-ea"/>
              </a:rPr>
              <a:t>   </a:t>
            </a:r>
            <a:r>
              <a:rPr lang="ko-KR" altLang="en-US" sz="1100" i="0" spc="-100" dirty="0">
                <a:effectLst/>
                <a:highlight>
                  <a:srgbClr val="FFFF00"/>
                </a:highlight>
                <a:latin typeface="+mn-ea"/>
              </a:rPr>
              <a:t>산정 범위 내 </a:t>
            </a:r>
            <a:r>
              <a:rPr lang="en-US" altLang="ko-KR" sz="1100" b="1" spc="-100" dirty="0">
                <a:highlight>
                  <a:srgbClr val="FFFF00"/>
                </a:highlight>
                <a:latin typeface="+mn-ea"/>
              </a:rPr>
              <a:t>Scope 1, 2, 3 </a:t>
            </a:r>
            <a:r>
              <a:rPr lang="ko-KR" altLang="en-US" sz="1100" b="1" spc="-100" dirty="0">
                <a:highlight>
                  <a:srgbClr val="FFFF00"/>
                </a:highlight>
                <a:latin typeface="+mn-ea"/>
              </a:rPr>
              <a:t>탄소배출량 </a:t>
            </a:r>
            <a:r>
              <a:rPr lang="ko-KR" altLang="en-US" sz="1100" spc="-100" dirty="0">
                <a:highlight>
                  <a:srgbClr val="FFFF00"/>
                </a:highlight>
                <a:latin typeface="+mn-ea"/>
              </a:rPr>
              <a:t>관리 필요</a:t>
            </a:r>
            <a:endParaRPr lang="ko-KR" altLang="en-US" sz="1100" i="0" spc="-100" dirty="0">
              <a:effectLst/>
              <a:highlight>
                <a:srgbClr val="FFFF00"/>
              </a:highlight>
              <a:latin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ECF21E9-B210-0C75-4E30-3BE1655D13F1}"/>
              </a:ext>
            </a:extLst>
          </p:cNvPr>
          <p:cNvSpPr/>
          <p:nvPr/>
        </p:nvSpPr>
        <p:spPr>
          <a:xfrm>
            <a:off x="3786618" y="5437181"/>
            <a:ext cx="148493" cy="13796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5B30CC-6E1C-1B04-6F4A-B7D415437B5B}"/>
              </a:ext>
            </a:extLst>
          </p:cNvPr>
          <p:cNvSpPr txBox="1"/>
          <p:nvPr/>
        </p:nvSpPr>
        <p:spPr>
          <a:xfrm>
            <a:off x="3253113" y="5526544"/>
            <a:ext cx="11795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spc="-100" dirty="0">
                <a:latin typeface="+mn-ea"/>
              </a:rPr>
              <a:t>ESPR </a:t>
            </a:r>
            <a:r>
              <a:rPr lang="ko-KR" altLang="en-US" sz="1000" b="1" spc="-100" dirty="0">
                <a:latin typeface="+mn-ea"/>
              </a:rPr>
              <a:t>발효</a:t>
            </a:r>
            <a:r>
              <a:rPr lang="en-US" altLang="ko-KR" sz="1000" b="1" spc="-100" dirty="0">
                <a:latin typeface="+mn-ea"/>
              </a:rPr>
              <a:t> (`24.7)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2EBC87C-579C-CAFF-A848-6C26CD3BA602}"/>
              </a:ext>
            </a:extLst>
          </p:cNvPr>
          <p:cNvSpPr/>
          <p:nvPr/>
        </p:nvSpPr>
        <p:spPr>
          <a:xfrm>
            <a:off x="4833298" y="5427426"/>
            <a:ext cx="148493" cy="13796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4779FD-C192-5ACD-671D-B951CE2B67B7}"/>
              </a:ext>
            </a:extLst>
          </p:cNvPr>
          <p:cNvSpPr txBox="1"/>
          <p:nvPr/>
        </p:nvSpPr>
        <p:spPr>
          <a:xfrm>
            <a:off x="4242565" y="5520483"/>
            <a:ext cx="1672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spc="-100" dirty="0">
                <a:latin typeface="+mn-ea"/>
              </a:rPr>
              <a:t>ESPR </a:t>
            </a:r>
            <a:r>
              <a:rPr lang="ko-KR" altLang="en-US" sz="1000" b="1" spc="-100" dirty="0">
                <a:latin typeface="+mn-ea"/>
              </a:rPr>
              <a:t>실행 계획 채택</a:t>
            </a:r>
            <a:endParaRPr lang="en-US" altLang="ko-KR" sz="1000" b="1" spc="-100" dirty="0">
              <a:latin typeface="+mn-e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spc="-100" dirty="0">
                <a:latin typeface="+mn-ea"/>
              </a:rPr>
              <a:t>(`25.4)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503E4F-218B-2F7D-3700-945E91D9D06D}"/>
              </a:ext>
            </a:extLst>
          </p:cNvPr>
          <p:cNvSpPr/>
          <p:nvPr/>
        </p:nvSpPr>
        <p:spPr>
          <a:xfrm>
            <a:off x="5701499" y="5427426"/>
            <a:ext cx="148493" cy="13796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BC282-6C4C-D29F-164F-E36151972199}"/>
              </a:ext>
            </a:extLst>
          </p:cNvPr>
          <p:cNvSpPr txBox="1"/>
          <p:nvPr/>
        </p:nvSpPr>
        <p:spPr>
          <a:xfrm>
            <a:off x="5798507" y="5368994"/>
            <a:ext cx="16724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i="0" spc="-100" dirty="0">
                <a:effectLst/>
                <a:latin typeface="+mn-ea"/>
              </a:rPr>
              <a:t>섬유 </a:t>
            </a:r>
            <a:r>
              <a:rPr lang="en-US" altLang="ko-KR" sz="1000" b="1" i="0" spc="-100" dirty="0">
                <a:effectLst/>
                <a:latin typeface="+mn-ea"/>
              </a:rPr>
              <a:t>DPP </a:t>
            </a:r>
            <a:r>
              <a:rPr lang="ko-KR" altLang="en-US" sz="1000" b="1" i="0" spc="-100" dirty="0">
                <a:effectLst/>
                <a:latin typeface="+mn-ea"/>
              </a:rPr>
              <a:t>법안 채택 </a:t>
            </a:r>
            <a:r>
              <a:rPr lang="en-US" altLang="ko-KR" sz="1000" b="1" i="0" spc="-100" dirty="0">
                <a:effectLst/>
                <a:latin typeface="+mn-ea"/>
              </a:rPr>
              <a:t>(`26.1)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290A2E-5EA9-96A1-33B9-D31C38A1C2E6}"/>
              </a:ext>
            </a:extLst>
          </p:cNvPr>
          <p:cNvSpPr/>
          <p:nvPr/>
        </p:nvSpPr>
        <p:spPr>
          <a:xfrm>
            <a:off x="6006191" y="5655304"/>
            <a:ext cx="148493" cy="13796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CA8C9-6BF0-09FC-8DF8-E702111E7480}"/>
              </a:ext>
            </a:extLst>
          </p:cNvPr>
          <p:cNvSpPr txBox="1"/>
          <p:nvPr/>
        </p:nvSpPr>
        <p:spPr>
          <a:xfrm>
            <a:off x="6103198" y="5596872"/>
            <a:ext cx="17969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spc="-100" dirty="0">
                <a:latin typeface="+mn-ea"/>
              </a:rPr>
              <a:t>철</a:t>
            </a:r>
            <a:r>
              <a:rPr lang="en-US" altLang="ko-KR" sz="1000" b="1" spc="-100" dirty="0">
                <a:latin typeface="+mn-ea"/>
              </a:rPr>
              <a:t>/</a:t>
            </a:r>
            <a:r>
              <a:rPr lang="ko-KR" altLang="en-US" sz="1000" b="1" spc="-100" dirty="0">
                <a:latin typeface="+mn-ea"/>
              </a:rPr>
              <a:t>철강</a:t>
            </a:r>
            <a:r>
              <a:rPr lang="ko-KR" altLang="en-US" sz="1000" b="1" i="0" spc="-100" dirty="0">
                <a:effectLst/>
                <a:latin typeface="+mn-ea"/>
              </a:rPr>
              <a:t> </a:t>
            </a:r>
            <a:r>
              <a:rPr lang="en-US" altLang="ko-KR" sz="1000" b="1" i="0" spc="-100" dirty="0">
                <a:effectLst/>
                <a:latin typeface="+mn-ea"/>
              </a:rPr>
              <a:t>DPP </a:t>
            </a:r>
            <a:r>
              <a:rPr lang="ko-KR" altLang="en-US" sz="1000" b="1" i="0" spc="-100" dirty="0">
                <a:effectLst/>
                <a:latin typeface="+mn-ea"/>
              </a:rPr>
              <a:t>법안 채택 </a:t>
            </a:r>
            <a:r>
              <a:rPr lang="en-US" altLang="ko-KR" sz="1000" b="1" i="0" spc="-100" dirty="0">
                <a:effectLst/>
                <a:latin typeface="+mn-ea"/>
              </a:rPr>
              <a:t>(`26.4)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A0D7883-D97B-29ED-D245-E63797AFA477}"/>
              </a:ext>
            </a:extLst>
          </p:cNvPr>
          <p:cNvSpPr/>
          <p:nvPr/>
        </p:nvSpPr>
        <p:spPr>
          <a:xfrm>
            <a:off x="7556269" y="5417974"/>
            <a:ext cx="148493" cy="13796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7B3A51-588E-DAA1-E190-0AB749235EC4}"/>
              </a:ext>
            </a:extLst>
          </p:cNvPr>
          <p:cNvSpPr txBox="1"/>
          <p:nvPr/>
        </p:nvSpPr>
        <p:spPr>
          <a:xfrm>
            <a:off x="7653277" y="5359542"/>
            <a:ext cx="14517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i="0" spc="-100" dirty="0">
                <a:effectLst/>
                <a:latin typeface="+mn-ea"/>
              </a:rPr>
              <a:t>섬유 </a:t>
            </a:r>
            <a:r>
              <a:rPr lang="en-US" altLang="ko-KR" sz="1000" b="1" i="0" spc="-100" dirty="0">
                <a:effectLst/>
                <a:latin typeface="+mn-ea"/>
              </a:rPr>
              <a:t>DPP </a:t>
            </a:r>
            <a:r>
              <a:rPr lang="ko-KR" altLang="en-US" sz="1000" b="1" spc="-100" dirty="0">
                <a:latin typeface="+mn-ea"/>
              </a:rPr>
              <a:t>발효</a:t>
            </a:r>
            <a:r>
              <a:rPr lang="ko-KR" altLang="en-US" sz="1000" b="1" i="0" spc="-100" dirty="0">
                <a:effectLst/>
                <a:latin typeface="+mn-ea"/>
              </a:rPr>
              <a:t> </a:t>
            </a:r>
            <a:r>
              <a:rPr lang="en-US" altLang="ko-KR" sz="1000" b="1" i="0" spc="-100" dirty="0">
                <a:effectLst/>
                <a:latin typeface="+mn-ea"/>
              </a:rPr>
              <a:t>(`27.7)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9E12287-A2DD-2A1E-909A-21171D807A70}"/>
              </a:ext>
            </a:extLst>
          </p:cNvPr>
          <p:cNvSpPr/>
          <p:nvPr/>
        </p:nvSpPr>
        <p:spPr>
          <a:xfrm>
            <a:off x="7860961" y="5645852"/>
            <a:ext cx="148493" cy="13796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EE465B-DAE1-2C73-6A0C-049AC2E7D787}"/>
              </a:ext>
            </a:extLst>
          </p:cNvPr>
          <p:cNvSpPr txBox="1"/>
          <p:nvPr/>
        </p:nvSpPr>
        <p:spPr>
          <a:xfrm>
            <a:off x="7957969" y="5587420"/>
            <a:ext cx="16999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spc="-100" dirty="0">
                <a:latin typeface="+mn-ea"/>
              </a:rPr>
              <a:t>철</a:t>
            </a:r>
            <a:r>
              <a:rPr lang="en-US" altLang="ko-KR" sz="1000" b="1" spc="-100" dirty="0">
                <a:latin typeface="+mn-ea"/>
              </a:rPr>
              <a:t>/</a:t>
            </a:r>
            <a:r>
              <a:rPr lang="ko-KR" altLang="en-US" sz="1000" b="1" spc="-100" dirty="0">
                <a:latin typeface="+mn-ea"/>
              </a:rPr>
              <a:t>철강</a:t>
            </a:r>
            <a:r>
              <a:rPr lang="ko-KR" altLang="en-US" sz="1000" b="1" i="0" spc="-100" dirty="0">
                <a:effectLst/>
                <a:latin typeface="+mn-ea"/>
              </a:rPr>
              <a:t> </a:t>
            </a:r>
            <a:r>
              <a:rPr lang="en-US" altLang="ko-KR" sz="1000" b="1" i="0" spc="-100" dirty="0">
                <a:effectLst/>
                <a:latin typeface="+mn-ea"/>
              </a:rPr>
              <a:t>DPP </a:t>
            </a:r>
            <a:r>
              <a:rPr lang="ko-KR" altLang="en-US" sz="1000" b="1" spc="-100" dirty="0">
                <a:latin typeface="+mn-ea"/>
              </a:rPr>
              <a:t>발효</a:t>
            </a:r>
            <a:r>
              <a:rPr lang="ko-KR" altLang="en-US" sz="1000" b="1" i="0" spc="-100" dirty="0">
                <a:effectLst/>
                <a:latin typeface="+mn-ea"/>
              </a:rPr>
              <a:t> </a:t>
            </a:r>
            <a:r>
              <a:rPr lang="en-US" altLang="ko-KR" sz="1000" b="1" i="0" spc="-100" dirty="0">
                <a:effectLst/>
                <a:latin typeface="+mn-ea"/>
              </a:rPr>
              <a:t>(`27.10)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8C76CA2-1244-BAEE-4C4D-2F19F4F88D9C}"/>
              </a:ext>
            </a:extLst>
          </p:cNvPr>
          <p:cNvSpPr/>
          <p:nvPr/>
        </p:nvSpPr>
        <p:spPr>
          <a:xfrm>
            <a:off x="9103762" y="5409366"/>
            <a:ext cx="148493" cy="13796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7E306E-2B7A-9EDC-1E9C-FB5DEF1E06C7}"/>
              </a:ext>
            </a:extLst>
          </p:cNvPr>
          <p:cNvSpPr txBox="1"/>
          <p:nvPr/>
        </p:nvSpPr>
        <p:spPr>
          <a:xfrm>
            <a:off x="9193149" y="5358554"/>
            <a:ext cx="21759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spc="-100" dirty="0">
                <a:latin typeface="+mn-ea"/>
              </a:rPr>
              <a:t>전기전자 제품</a:t>
            </a:r>
            <a:r>
              <a:rPr lang="ko-KR" altLang="en-US" sz="1000" b="1" i="0" spc="-100" dirty="0">
                <a:effectLst/>
                <a:latin typeface="+mn-ea"/>
              </a:rPr>
              <a:t> </a:t>
            </a:r>
            <a:r>
              <a:rPr lang="en-US" altLang="ko-KR" sz="1000" b="1" i="0" spc="-100" dirty="0">
                <a:effectLst/>
                <a:latin typeface="+mn-ea"/>
              </a:rPr>
              <a:t>DPP </a:t>
            </a:r>
            <a:r>
              <a:rPr lang="ko-KR" altLang="en-US" sz="1000" b="1" i="0" spc="-100" dirty="0">
                <a:effectLst/>
                <a:latin typeface="+mn-ea"/>
              </a:rPr>
              <a:t>법인 채택 </a:t>
            </a:r>
            <a:r>
              <a:rPr lang="en-US" altLang="ko-KR" sz="1000" b="1" i="0" spc="-100" dirty="0">
                <a:effectLst/>
                <a:latin typeface="+mn-ea"/>
              </a:rPr>
              <a:t>(`28.7)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D984F43-7201-B188-8833-A135A40E8B13}"/>
              </a:ext>
            </a:extLst>
          </p:cNvPr>
          <p:cNvSpPr/>
          <p:nvPr/>
        </p:nvSpPr>
        <p:spPr>
          <a:xfrm>
            <a:off x="10526312" y="5642450"/>
            <a:ext cx="148493" cy="13796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C0E3F0-ADBC-1782-BDA5-741A10EDD35D}"/>
              </a:ext>
            </a:extLst>
          </p:cNvPr>
          <p:cNvSpPr txBox="1"/>
          <p:nvPr/>
        </p:nvSpPr>
        <p:spPr>
          <a:xfrm>
            <a:off x="10722620" y="5544935"/>
            <a:ext cx="1014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spc="-100" dirty="0">
                <a:latin typeface="+mn-ea"/>
              </a:rPr>
              <a:t>전기전자 제품</a:t>
            </a:r>
            <a:r>
              <a:rPr lang="ko-KR" altLang="en-US" sz="1000" b="1" i="0" spc="-100" dirty="0">
                <a:effectLst/>
                <a:latin typeface="+mn-ea"/>
              </a:rPr>
              <a:t> </a:t>
            </a:r>
            <a:endParaRPr lang="en-US" altLang="ko-KR" sz="1000" b="1" i="0" spc="-100" dirty="0">
              <a:effectLst/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i="0" spc="-100" dirty="0">
                <a:effectLst/>
                <a:latin typeface="+mn-ea"/>
              </a:rPr>
              <a:t>DPP </a:t>
            </a:r>
            <a:r>
              <a:rPr lang="ko-KR" altLang="en-US" sz="1000" b="1" i="0" spc="-100" dirty="0">
                <a:effectLst/>
                <a:latin typeface="+mn-ea"/>
              </a:rPr>
              <a:t>발효</a:t>
            </a:r>
            <a:r>
              <a:rPr lang="en-US" altLang="ko-KR" sz="1000" b="1" i="0" spc="-100" dirty="0">
                <a:effectLst/>
                <a:latin typeface="+mn-ea"/>
              </a:rPr>
              <a:t>(`30.1)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D94C5C-D030-C132-1683-59794AD8F751}"/>
              </a:ext>
            </a:extLst>
          </p:cNvPr>
          <p:cNvSpPr txBox="1"/>
          <p:nvPr/>
        </p:nvSpPr>
        <p:spPr>
          <a:xfrm>
            <a:off x="4733754" y="1361667"/>
            <a:ext cx="39570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b="1" spc="-100" dirty="0">
                <a:latin typeface="+mn-ea"/>
              </a:rPr>
              <a:t> ESPR (Ecodesign for Sustainable Product Regulation)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i="0" spc="-100" dirty="0">
                <a:effectLst/>
                <a:latin typeface="+mn-ea"/>
              </a:rPr>
              <a:t>  </a:t>
            </a:r>
            <a:r>
              <a:rPr lang="en-US" altLang="ko-KR" sz="1100" i="0" spc="-100" dirty="0">
                <a:effectLst/>
                <a:latin typeface="+mn-ea"/>
              </a:rPr>
              <a:t>- </a:t>
            </a:r>
            <a:r>
              <a:rPr lang="ko-KR" altLang="en-US" sz="1100" i="0" spc="-100" dirty="0">
                <a:effectLst/>
                <a:latin typeface="+mn-ea"/>
              </a:rPr>
              <a:t>대상 </a:t>
            </a:r>
            <a:r>
              <a:rPr lang="en-US" altLang="ko-KR" sz="1100" i="0" spc="-100" dirty="0">
                <a:effectLst/>
                <a:latin typeface="+mn-ea"/>
              </a:rPr>
              <a:t>: EU </a:t>
            </a:r>
            <a:r>
              <a:rPr lang="ko-KR" altLang="en-US" sz="1100" i="0" spc="-100" dirty="0">
                <a:effectLst/>
                <a:latin typeface="+mn-ea"/>
              </a:rPr>
              <a:t>시장에 출시</a:t>
            </a:r>
            <a:r>
              <a:rPr lang="en-US" altLang="ko-KR" sz="1100" i="0" spc="-100" dirty="0">
                <a:effectLst/>
                <a:latin typeface="+mn-ea"/>
              </a:rPr>
              <a:t>/</a:t>
            </a:r>
            <a:r>
              <a:rPr lang="ko-KR" altLang="en-US" sz="1100" i="0" spc="-100" dirty="0">
                <a:effectLst/>
                <a:latin typeface="+mn-ea"/>
              </a:rPr>
              <a:t>공급되는 모든 제품</a:t>
            </a:r>
            <a:endParaRPr lang="en-US" altLang="ko-KR" sz="1100" i="0" spc="-100" dirty="0">
              <a:effectLst/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- </a:t>
            </a:r>
            <a:r>
              <a:rPr lang="ko-KR" altLang="en-US" sz="1100" spc="-100" dirty="0">
                <a:latin typeface="+mn-ea"/>
              </a:rPr>
              <a:t>요건 </a:t>
            </a:r>
            <a:r>
              <a:rPr lang="en-US" altLang="ko-KR" sz="1100" spc="-100" dirty="0">
                <a:latin typeface="+mn-ea"/>
              </a:rPr>
              <a:t>: </a:t>
            </a:r>
            <a:r>
              <a:rPr lang="ko-KR" altLang="en-US" sz="1100" spc="-100" dirty="0">
                <a:latin typeface="+mn-ea"/>
              </a:rPr>
              <a:t>자원효율 설계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spc="-1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정보공개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spc="-100" dirty="0">
                <a:latin typeface="+mn-ea"/>
              </a:rPr>
              <a:t>허위라벨 금지 등</a:t>
            </a:r>
            <a:r>
              <a:rPr lang="en-US" altLang="ko-KR" sz="1100" spc="-100" dirty="0">
                <a:latin typeface="+mn-ea"/>
              </a:rPr>
              <a:t>         </a:t>
            </a:r>
            <a:r>
              <a:rPr lang="ko-KR" altLang="en-US" sz="1100" spc="-100" dirty="0">
                <a:latin typeface="+mn-ea"/>
              </a:rPr>
              <a:t> </a:t>
            </a:r>
            <a:endParaRPr lang="ko-KR" altLang="en-US" sz="1100" i="0" spc="-100" dirty="0">
              <a:effectLst/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76845A-672B-78EF-B5C8-3D81AA0F040C}"/>
              </a:ext>
            </a:extLst>
          </p:cNvPr>
          <p:cNvSpPr txBox="1"/>
          <p:nvPr/>
        </p:nvSpPr>
        <p:spPr>
          <a:xfrm>
            <a:off x="4733754" y="2016739"/>
            <a:ext cx="39570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b="1" spc="-100" dirty="0">
                <a:latin typeface="+mn-ea"/>
              </a:rPr>
              <a:t> DPP (Digital Product Passport) : </a:t>
            </a:r>
            <a:r>
              <a:rPr lang="ko-KR" altLang="en-US" sz="1100" b="1" spc="-100" dirty="0">
                <a:latin typeface="+mn-ea"/>
              </a:rPr>
              <a:t>디지털 제품 여권</a:t>
            </a:r>
            <a:endParaRPr lang="en-US" altLang="ko-KR" sz="1100" b="1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- </a:t>
            </a:r>
            <a:r>
              <a:rPr lang="en-US" altLang="ko-KR" sz="1100" spc="-1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ESPR</a:t>
            </a:r>
            <a:r>
              <a:rPr lang="ko-KR" altLang="en-US" sz="1100" spc="-1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정보공개 </a:t>
            </a:r>
            <a:r>
              <a:rPr lang="ko-KR" altLang="en-US" sz="1100" spc="-100" dirty="0">
                <a:latin typeface="+mn-ea"/>
              </a:rPr>
              <a:t>요건 </a:t>
            </a:r>
            <a:r>
              <a:rPr lang="en-US" altLang="ko-KR" sz="1100" spc="-100" dirty="0">
                <a:latin typeface="+mn-ea"/>
              </a:rPr>
              <a:t>: </a:t>
            </a:r>
            <a:r>
              <a:rPr lang="ko-KR" altLang="en-US" sz="1100" spc="-100" dirty="0">
                <a:latin typeface="+mn-ea"/>
              </a:rPr>
              <a:t>설계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spc="-100" dirty="0">
                <a:latin typeface="+mn-ea"/>
              </a:rPr>
              <a:t>성능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spc="-100" dirty="0">
                <a:latin typeface="+mn-ea"/>
              </a:rPr>
              <a:t>소재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b="1" spc="-100" dirty="0">
                <a:latin typeface="+mn-ea"/>
              </a:rPr>
              <a:t>환경지표</a:t>
            </a:r>
            <a:r>
              <a:rPr lang="en-US" altLang="ko-KR" sz="1100" b="1" spc="-100" dirty="0">
                <a:latin typeface="+mn-ea"/>
              </a:rPr>
              <a:t>(LCA) </a:t>
            </a:r>
            <a:r>
              <a:rPr lang="ko-KR" altLang="en-US" sz="1100" spc="-100" dirty="0">
                <a:latin typeface="+mn-ea"/>
              </a:rPr>
              <a:t>등</a:t>
            </a:r>
            <a:r>
              <a:rPr lang="en-US" altLang="ko-KR" sz="1100" spc="-100" dirty="0">
                <a:latin typeface="+mn-ea"/>
              </a:rPr>
              <a:t>          </a:t>
            </a:r>
            <a:r>
              <a:rPr lang="ko-KR" altLang="en-US" sz="1100" spc="-100" dirty="0">
                <a:latin typeface="+mn-ea"/>
              </a:rPr>
              <a:t> </a:t>
            </a:r>
            <a:endParaRPr lang="ko-KR" altLang="en-US" sz="1100" i="0" spc="-100" dirty="0">
              <a:effectLst/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A7DFD3-794A-B4BB-8524-918E7FE190D9}"/>
              </a:ext>
            </a:extLst>
          </p:cNvPr>
          <p:cNvSpPr txBox="1"/>
          <p:nvPr/>
        </p:nvSpPr>
        <p:spPr>
          <a:xfrm>
            <a:off x="4733754" y="2620159"/>
            <a:ext cx="39570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spc="-100" dirty="0">
                <a:latin typeface="+mn-ea"/>
              </a:rPr>
              <a:t> </a:t>
            </a:r>
            <a:r>
              <a:rPr lang="ko-KR" altLang="en-US" sz="1100" spc="-100" dirty="0">
                <a:latin typeface="+mn-ea"/>
              </a:rPr>
              <a:t>전기전자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spc="-100" dirty="0">
                <a:latin typeface="+mn-ea"/>
              </a:rPr>
              <a:t>섬유</a:t>
            </a:r>
            <a:r>
              <a:rPr lang="en-US" altLang="ko-KR" sz="1100" spc="-100" dirty="0">
                <a:latin typeface="+mn-ea"/>
              </a:rPr>
              <a:t>,</a:t>
            </a:r>
            <a:r>
              <a:rPr lang="ko-KR" altLang="en-US" sz="1100" spc="-100" dirty="0">
                <a:latin typeface="+mn-ea"/>
              </a:rPr>
              <a:t> 철강 업종이 </a:t>
            </a:r>
            <a:r>
              <a:rPr lang="en-US" altLang="ko-KR" sz="1100" spc="-100" dirty="0">
                <a:latin typeface="+mn-ea"/>
              </a:rPr>
              <a:t>DPP </a:t>
            </a:r>
            <a:r>
              <a:rPr lang="ko-KR" altLang="en-US" sz="1100" spc="-100" dirty="0">
                <a:latin typeface="+mn-ea"/>
              </a:rPr>
              <a:t>우선 대상 제품군이며</a:t>
            </a:r>
            <a:r>
              <a:rPr lang="en-US" altLang="ko-KR" sz="1100" spc="-100" dirty="0">
                <a:latin typeface="+mn-ea"/>
              </a:rPr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 </a:t>
            </a:r>
            <a:r>
              <a:rPr lang="ko-KR" altLang="en-US" sz="1100" spc="-100" dirty="0">
                <a:latin typeface="+mn-ea"/>
              </a:rPr>
              <a:t>중장기적으로 </a:t>
            </a:r>
            <a:r>
              <a:rPr lang="en-US" altLang="ko-KR" sz="1100" spc="-100" dirty="0">
                <a:latin typeface="+mn-ea"/>
              </a:rPr>
              <a:t>EU </a:t>
            </a:r>
            <a:r>
              <a:rPr lang="ko-KR" altLang="en-US" sz="1100" spc="-100" dirty="0">
                <a:latin typeface="+mn-ea"/>
              </a:rPr>
              <a:t>내 모든 제품으로 확대 예정</a:t>
            </a:r>
            <a:endParaRPr lang="en-US" altLang="ko-KR" sz="1100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 - EU </a:t>
            </a:r>
            <a:r>
              <a:rPr lang="ko-KR" altLang="en-US" sz="1100" spc="-100" dirty="0">
                <a:latin typeface="+mn-ea"/>
              </a:rPr>
              <a:t>내 시범사업 진행 중 </a:t>
            </a:r>
            <a:r>
              <a:rPr lang="en-US" altLang="ko-KR" sz="1100" spc="-100" dirty="0">
                <a:latin typeface="+mn-ea"/>
              </a:rPr>
              <a:t>(24.5 ~) </a:t>
            </a:r>
            <a:r>
              <a:rPr lang="ko-KR" altLang="en-US" sz="1100" spc="-100" dirty="0">
                <a:latin typeface="+mn-ea"/>
              </a:rPr>
              <a:t>  </a:t>
            </a:r>
            <a:r>
              <a:rPr lang="en-US" altLang="ko-KR" sz="1100" spc="-100" dirty="0">
                <a:latin typeface="+mn-ea"/>
              </a:rPr>
              <a:t>    </a:t>
            </a:r>
            <a:r>
              <a:rPr lang="ko-KR" altLang="en-US" sz="1100" spc="-100" dirty="0">
                <a:latin typeface="+mn-ea"/>
              </a:rPr>
              <a:t> </a:t>
            </a:r>
            <a:endParaRPr lang="ko-KR" altLang="en-US" sz="1100" i="0" spc="-100" dirty="0">
              <a:effectLst/>
              <a:latin typeface="+mn-ea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DAAF71B-108C-ABD7-DCCA-45029DF72833}"/>
              </a:ext>
            </a:extLst>
          </p:cNvPr>
          <p:cNvCxnSpPr>
            <a:cxnSpLocks/>
          </p:cNvCxnSpPr>
          <p:nvPr/>
        </p:nvCxnSpPr>
        <p:spPr>
          <a:xfrm>
            <a:off x="1205543" y="2539847"/>
            <a:ext cx="105166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28314B-1AEC-25B3-35E5-223E8DA5F2A2}"/>
              </a:ext>
            </a:extLst>
          </p:cNvPr>
          <p:cNvSpPr txBox="1"/>
          <p:nvPr/>
        </p:nvSpPr>
        <p:spPr>
          <a:xfrm>
            <a:off x="4741637" y="3247579"/>
            <a:ext cx="39570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spc="-100" dirty="0">
                <a:latin typeface="+mn-ea"/>
              </a:rPr>
              <a:t> DPP</a:t>
            </a:r>
            <a:r>
              <a:rPr lang="ko-KR" altLang="en-US" sz="1100" spc="-100" dirty="0">
                <a:latin typeface="+mn-ea"/>
              </a:rPr>
              <a:t> 에는 환경성 지표로서 </a:t>
            </a:r>
            <a:r>
              <a:rPr lang="en-US" altLang="ko-KR" sz="1100" spc="-100" dirty="0">
                <a:latin typeface="+mn-ea"/>
              </a:rPr>
              <a:t>LCA </a:t>
            </a:r>
            <a:r>
              <a:rPr lang="ko-KR" altLang="en-US" sz="1100" spc="-100" dirty="0">
                <a:latin typeface="+mn-ea"/>
              </a:rPr>
              <a:t>정보를 요구하고 있어</a:t>
            </a:r>
            <a:endParaRPr lang="en-US" altLang="ko-KR" sz="1100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</a:t>
            </a:r>
            <a:r>
              <a:rPr lang="ko-KR" altLang="en-US" sz="1100" spc="-100" dirty="0">
                <a:latin typeface="+mn-ea"/>
              </a:rPr>
              <a:t> </a:t>
            </a:r>
            <a:r>
              <a:rPr lang="en-US" altLang="ko-KR" sz="1100" b="1" spc="-100" dirty="0">
                <a:latin typeface="+mn-ea"/>
              </a:rPr>
              <a:t>LCA </a:t>
            </a:r>
            <a:r>
              <a:rPr lang="ko-KR" altLang="en-US" sz="1100" b="1" spc="-100" dirty="0">
                <a:latin typeface="+mn-ea"/>
              </a:rPr>
              <a:t>수행 및  </a:t>
            </a:r>
            <a:r>
              <a:rPr lang="en-US" altLang="ko-KR" sz="1100" b="1" spc="-100" dirty="0">
                <a:latin typeface="+mn-ea"/>
              </a:rPr>
              <a:t>value chain</a:t>
            </a:r>
            <a:r>
              <a:rPr lang="ko-KR" altLang="en-US" sz="1100" b="1" spc="-100" dirty="0">
                <a:latin typeface="+mn-ea"/>
              </a:rPr>
              <a:t>의</a:t>
            </a:r>
            <a:r>
              <a:rPr lang="en-US" altLang="ko-KR" sz="1100" b="1" spc="-100" dirty="0">
                <a:latin typeface="+mn-ea"/>
              </a:rPr>
              <a:t> </a:t>
            </a:r>
            <a:r>
              <a:rPr lang="ko-KR" altLang="en-US" sz="1100" b="1" spc="-100" dirty="0">
                <a:latin typeface="+mn-ea"/>
              </a:rPr>
              <a:t>탄소배출량 관리 필요</a:t>
            </a:r>
            <a:r>
              <a:rPr lang="en-US" altLang="ko-KR" sz="1100" b="1" i="0" spc="-100" dirty="0">
                <a:effectLst/>
                <a:latin typeface="+mn-ea"/>
              </a:rPr>
              <a:t>   </a:t>
            </a:r>
            <a:endParaRPr lang="ko-KR" altLang="en-US" sz="1100" b="1" i="0" spc="-100" dirty="0">
              <a:effectLst/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C68DDF-1E8E-24D0-B068-6E9BFBDE971A}"/>
              </a:ext>
            </a:extLst>
          </p:cNvPr>
          <p:cNvSpPr txBox="1"/>
          <p:nvPr/>
        </p:nvSpPr>
        <p:spPr>
          <a:xfrm>
            <a:off x="4733754" y="3714678"/>
            <a:ext cx="39570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spc="-100" dirty="0">
                <a:latin typeface="+mn-ea"/>
              </a:rPr>
              <a:t> </a:t>
            </a:r>
            <a:r>
              <a:rPr lang="ko-KR" altLang="en-US" sz="1100" spc="-100" dirty="0">
                <a:latin typeface="+mn-ea"/>
              </a:rPr>
              <a:t>제품의 주요 소재</a:t>
            </a:r>
            <a:r>
              <a:rPr lang="en-US" altLang="ko-KR" sz="1100" spc="-100" dirty="0">
                <a:latin typeface="+mn-ea"/>
              </a:rPr>
              <a:t>/</a:t>
            </a:r>
            <a:r>
              <a:rPr lang="ko-KR" altLang="en-US" sz="1100" spc="-100" dirty="0">
                <a:latin typeface="+mn-ea"/>
              </a:rPr>
              <a:t>부품에 대한 협력사의 </a:t>
            </a:r>
            <a:r>
              <a:rPr lang="en-US" altLang="ko-KR" sz="1100" spc="-100" dirty="0">
                <a:latin typeface="+mn-ea"/>
              </a:rPr>
              <a:t>LCA </a:t>
            </a:r>
            <a:r>
              <a:rPr lang="ko-KR" altLang="en-US" sz="1100" spc="-100" dirty="0">
                <a:latin typeface="+mn-ea"/>
              </a:rPr>
              <a:t>관련 데이터를 </a:t>
            </a:r>
            <a:endParaRPr lang="en-US" altLang="ko-KR" sz="1100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</a:t>
            </a:r>
            <a:r>
              <a:rPr lang="ko-KR" altLang="en-US" sz="1100" spc="-100" dirty="0">
                <a:latin typeface="+mn-ea"/>
              </a:rPr>
              <a:t> 실시간으로 관리할 수 있는 </a:t>
            </a:r>
            <a:r>
              <a:rPr lang="ko-KR" altLang="en-US" sz="1100" b="1" spc="-100" dirty="0">
                <a:latin typeface="+mn-ea"/>
              </a:rPr>
              <a:t>인프라 구축 필요</a:t>
            </a:r>
            <a:endParaRPr lang="en-US" altLang="ko-KR" sz="1100" b="1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i="0" spc="-100" dirty="0">
                <a:effectLst/>
                <a:latin typeface="+mn-ea"/>
              </a:rPr>
              <a:t>   - Buyer / </a:t>
            </a:r>
            <a:r>
              <a:rPr lang="ko-KR" altLang="en-US" sz="1100" i="0" spc="-100" dirty="0">
                <a:effectLst/>
                <a:latin typeface="+mn-ea"/>
              </a:rPr>
              <a:t>협력사와 연결된 </a:t>
            </a:r>
            <a:r>
              <a:rPr lang="en-US" altLang="ko-KR" sz="1100" i="0" spc="-100" dirty="0">
                <a:effectLst/>
                <a:latin typeface="+mn-ea"/>
              </a:rPr>
              <a:t>LCA </a:t>
            </a:r>
            <a:r>
              <a:rPr lang="ko-KR" altLang="en-US" sz="1100" i="0" spc="-100" dirty="0">
                <a:effectLst/>
                <a:latin typeface="+mn-ea"/>
              </a:rPr>
              <a:t>플랫폼 등의 </a:t>
            </a:r>
            <a:r>
              <a:rPr lang="en-US" altLang="ko-KR" sz="1100" i="0" spc="-100" dirty="0">
                <a:effectLst/>
                <a:latin typeface="+mn-ea"/>
              </a:rPr>
              <a:t>IT </a:t>
            </a:r>
            <a:r>
              <a:rPr lang="ko-KR" altLang="en-US" sz="1100" i="0" spc="-100" dirty="0">
                <a:effectLst/>
                <a:latin typeface="+mn-ea"/>
              </a:rPr>
              <a:t>솔루션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64BD33-48C9-505E-4671-042C0EA233AE}"/>
              </a:ext>
            </a:extLst>
          </p:cNvPr>
          <p:cNvSpPr txBox="1"/>
          <p:nvPr/>
        </p:nvSpPr>
        <p:spPr>
          <a:xfrm>
            <a:off x="8699237" y="1385645"/>
            <a:ext cx="28753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b="1" spc="-100" dirty="0">
                <a:latin typeface="+mn-ea"/>
              </a:rPr>
              <a:t> </a:t>
            </a:r>
            <a:r>
              <a:rPr lang="ko-KR" altLang="en-US" sz="1100" b="1" spc="-100" dirty="0">
                <a:latin typeface="+mn-ea"/>
              </a:rPr>
              <a:t>지속가능한 배터리 규제</a:t>
            </a:r>
            <a:endParaRPr lang="en-US" altLang="ko-KR" sz="1100" b="1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i="0" spc="-100" dirty="0">
                <a:effectLst/>
                <a:latin typeface="+mn-ea"/>
              </a:rPr>
              <a:t>  </a:t>
            </a:r>
            <a:r>
              <a:rPr lang="en-US" altLang="ko-KR" sz="1100" b="1" spc="-100" dirty="0">
                <a:latin typeface="+mn-ea"/>
              </a:rPr>
              <a:t> </a:t>
            </a:r>
            <a:r>
              <a:rPr lang="en-US" altLang="ko-KR" sz="1100" spc="-100" dirty="0">
                <a:latin typeface="+mn-ea"/>
              </a:rPr>
              <a:t>- </a:t>
            </a:r>
            <a:r>
              <a:rPr lang="ko-KR" altLang="en-US" sz="1100" spc="-100" dirty="0">
                <a:latin typeface="+mn-ea"/>
              </a:rPr>
              <a:t>대상 </a:t>
            </a:r>
            <a:r>
              <a:rPr lang="en-US" altLang="ko-KR" sz="1100" spc="-100" dirty="0">
                <a:latin typeface="+mn-ea"/>
              </a:rPr>
              <a:t>: </a:t>
            </a:r>
            <a:r>
              <a:rPr lang="ko-KR" altLang="en-US" sz="1100" spc="-100" dirty="0">
                <a:latin typeface="+mn-ea"/>
              </a:rPr>
              <a:t>산업용 포함 모든 종류의 배터리</a:t>
            </a:r>
            <a:endParaRPr lang="ko-KR" altLang="en-US" sz="1100" i="0" spc="-100" dirty="0">
              <a:effectLst/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5857BF-DA19-BE0A-1CD6-5C37D09F7C0C}"/>
              </a:ext>
            </a:extLst>
          </p:cNvPr>
          <p:cNvSpPr txBox="1"/>
          <p:nvPr/>
        </p:nvSpPr>
        <p:spPr>
          <a:xfrm>
            <a:off x="8707698" y="1799765"/>
            <a:ext cx="28753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b="1" spc="-100" dirty="0">
                <a:latin typeface="+mn-ea"/>
              </a:rPr>
              <a:t> DBP (</a:t>
            </a:r>
            <a:r>
              <a:rPr lang="ko-KR" altLang="en-US" sz="1100" b="1" spc="-100" dirty="0">
                <a:latin typeface="+mn-ea"/>
              </a:rPr>
              <a:t>디지털 배터리 여권</a:t>
            </a:r>
            <a:r>
              <a:rPr lang="en-US" altLang="ko-KR" sz="1100" b="1" spc="-100" dirty="0">
                <a:latin typeface="+mn-ea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i="0" spc="-100" dirty="0">
                <a:effectLst/>
                <a:latin typeface="+mn-ea"/>
              </a:rPr>
              <a:t>  </a:t>
            </a:r>
            <a:r>
              <a:rPr lang="en-US" altLang="ko-KR" sz="1100" b="1" spc="-100" dirty="0">
                <a:latin typeface="+mn-ea"/>
              </a:rPr>
              <a:t> </a:t>
            </a:r>
            <a:r>
              <a:rPr lang="en-US" altLang="ko-KR" sz="1100" spc="-100" dirty="0">
                <a:latin typeface="+mn-ea"/>
              </a:rPr>
              <a:t>- </a:t>
            </a:r>
            <a:r>
              <a:rPr lang="ko-KR" altLang="en-US" sz="1100" spc="-100" dirty="0">
                <a:latin typeface="+mn-ea"/>
              </a:rPr>
              <a:t>탄소배출량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spc="-100" dirty="0">
                <a:latin typeface="+mn-ea"/>
              </a:rPr>
              <a:t>소재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spc="-100" dirty="0">
                <a:latin typeface="+mn-ea"/>
              </a:rPr>
              <a:t>재활용 정보 등</a:t>
            </a:r>
            <a:endParaRPr lang="ko-KR" altLang="en-US" sz="1100" i="0" spc="-100" dirty="0">
              <a:effectLst/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CE610E-B1E2-9B9A-1373-606A9859BC46}"/>
              </a:ext>
            </a:extLst>
          </p:cNvPr>
          <p:cNvSpPr txBox="1"/>
          <p:nvPr/>
        </p:nvSpPr>
        <p:spPr>
          <a:xfrm>
            <a:off x="8708344" y="2228171"/>
            <a:ext cx="30685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b="1" spc="-100" dirty="0">
                <a:latin typeface="+mn-ea"/>
              </a:rPr>
              <a:t> </a:t>
            </a:r>
            <a:r>
              <a:rPr lang="ko-KR" altLang="en-US" sz="1100" b="1" spc="-100" dirty="0">
                <a:latin typeface="+mn-ea"/>
              </a:rPr>
              <a:t>탄소배출량 규제 </a:t>
            </a:r>
            <a:r>
              <a:rPr lang="en-US" altLang="ko-KR" sz="1100" b="1" spc="-100" dirty="0">
                <a:latin typeface="+mn-ea"/>
              </a:rPr>
              <a:t>(</a:t>
            </a:r>
            <a:r>
              <a:rPr lang="ko-KR" altLang="en-US" sz="1100" b="1" spc="-100" dirty="0">
                <a:latin typeface="+mn-ea"/>
              </a:rPr>
              <a:t>선언</a:t>
            </a:r>
            <a:r>
              <a:rPr lang="en-US" altLang="ko-KR" sz="1100" b="1" spc="-100" dirty="0">
                <a:latin typeface="+mn-ea"/>
              </a:rPr>
              <a:t>, </a:t>
            </a:r>
            <a:r>
              <a:rPr lang="ko-KR" altLang="en-US" sz="1100" b="1" spc="-100" dirty="0">
                <a:latin typeface="+mn-ea"/>
              </a:rPr>
              <a:t>라벨</a:t>
            </a:r>
            <a:r>
              <a:rPr lang="en-US" altLang="ko-KR" sz="1100" b="1" spc="-100" dirty="0">
                <a:latin typeface="+mn-ea"/>
              </a:rPr>
              <a:t> </a:t>
            </a:r>
            <a:r>
              <a:rPr lang="ko-KR" altLang="en-US" sz="1100" b="1" spc="-100" dirty="0">
                <a:latin typeface="+mn-ea"/>
              </a:rPr>
              <a:t>부착</a:t>
            </a:r>
            <a:r>
              <a:rPr lang="en-US" altLang="ko-KR" sz="1100" b="1" spc="-100" dirty="0">
                <a:latin typeface="+mn-ea"/>
              </a:rPr>
              <a:t>, </a:t>
            </a:r>
            <a:r>
              <a:rPr lang="ko-KR" altLang="en-US" sz="1100" b="1" spc="-100" dirty="0">
                <a:latin typeface="+mn-ea"/>
              </a:rPr>
              <a:t>정보공개</a:t>
            </a:r>
            <a:r>
              <a:rPr lang="en-US" altLang="ko-KR" sz="1100" b="1" spc="-100" dirty="0">
                <a:latin typeface="+mn-ea"/>
              </a:rPr>
              <a:t>)</a:t>
            </a:r>
            <a:endParaRPr lang="ko-KR" altLang="en-US" sz="1100" b="1" i="0" spc="-100" dirty="0">
              <a:effectLst/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1CFE9B-00E7-A791-44EA-83AE6FDEA150}"/>
              </a:ext>
            </a:extLst>
          </p:cNvPr>
          <p:cNvSpPr txBox="1"/>
          <p:nvPr/>
        </p:nvSpPr>
        <p:spPr>
          <a:xfrm>
            <a:off x="8708344" y="2633269"/>
            <a:ext cx="326581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spc="-100" dirty="0">
                <a:latin typeface="+mn-ea"/>
              </a:rPr>
              <a:t> </a:t>
            </a:r>
            <a:r>
              <a:rPr lang="ko-KR" altLang="en-US" sz="1100" b="1" spc="-100" dirty="0">
                <a:latin typeface="+mn-ea"/>
              </a:rPr>
              <a:t>제품 단위 정량적 탄소배출량 규제 최초 시행</a:t>
            </a:r>
            <a:endParaRPr lang="en-US" altLang="ko-KR" sz="1100" b="1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- </a:t>
            </a:r>
            <a:r>
              <a:rPr lang="ko-KR" altLang="en-US" sz="1100" spc="-100" dirty="0">
                <a:latin typeface="+mn-ea"/>
              </a:rPr>
              <a:t>전과정 탄소배출량 관리 및 규제치 만족 필수</a:t>
            </a:r>
            <a:endParaRPr lang="en-US" altLang="ko-KR" sz="1100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  (</a:t>
            </a:r>
            <a:r>
              <a:rPr lang="ko-KR" altLang="en-US" sz="1100" spc="-100" dirty="0">
                <a:latin typeface="+mn-ea"/>
              </a:rPr>
              <a:t>산업용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spc="-100" dirty="0">
                <a:latin typeface="+mn-ea"/>
              </a:rPr>
              <a:t>전기차용</a:t>
            </a:r>
            <a:r>
              <a:rPr lang="en-US" altLang="ko-KR" sz="1100" spc="-100" dirty="0">
                <a:latin typeface="+mn-ea"/>
              </a:rPr>
              <a:t>, </a:t>
            </a:r>
            <a:r>
              <a:rPr lang="ko-KR" altLang="en-US" sz="1100" spc="-100" dirty="0">
                <a:latin typeface="+mn-ea"/>
              </a:rPr>
              <a:t>전기자전거</a:t>
            </a:r>
            <a:r>
              <a:rPr lang="en-US" altLang="ko-KR" sz="1100" spc="-100" dirty="0">
                <a:latin typeface="+mn-ea"/>
              </a:rPr>
              <a:t>/</a:t>
            </a:r>
            <a:r>
              <a:rPr lang="ko-KR" altLang="en-US" sz="1100" spc="-100" dirty="0">
                <a:latin typeface="+mn-ea"/>
              </a:rPr>
              <a:t>스쿠터 용</a:t>
            </a:r>
            <a:r>
              <a:rPr lang="en-US" altLang="ko-KR" sz="1100" spc="-100" dirty="0">
                <a:latin typeface="+mn-ea"/>
              </a:rPr>
              <a:t>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14538C-0464-9F87-B313-790197C35F1B}"/>
              </a:ext>
            </a:extLst>
          </p:cNvPr>
          <p:cNvSpPr txBox="1"/>
          <p:nvPr/>
        </p:nvSpPr>
        <p:spPr>
          <a:xfrm>
            <a:off x="8700599" y="3281343"/>
            <a:ext cx="326581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spc="-100" dirty="0">
                <a:latin typeface="+mn-ea"/>
              </a:rPr>
              <a:t> </a:t>
            </a:r>
            <a:r>
              <a:rPr lang="ko-KR" altLang="en-US" sz="1100" spc="-100" dirty="0">
                <a:latin typeface="+mn-ea"/>
              </a:rPr>
              <a:t>배터리 탄소배출량 방법론 </a:t>
            </a:r>
            <a:r>
              <a:rPr lang="en-US" altLang="ko-KR" sz="1100" spc="-100" dirty="0">
                <a:latin typeface="+mn-ea"/>
              </a:rPr>
              <a:t>(`24.4, </a:t>
            </a:r>
            <a:r>
              <a:rPr lang="ko-KR" altLang="en-US" sz="1100" spc="-100" dirty="0">
                <a:latin typeface="+mn-ea"/>
              </a:rPr>
              <a:t>초안발표</a:t>
            </a:r>
            <a:r>
              <a:rPr lang="en-US" altLang="ko-KR" sz="1100" spc="-100" dirty="0">
                <a:latin typeface="+mn-ea"/>
              </a:rPr>
              <a:t>)</a:t>
            </a:r>
            <a:r>
              <a:rPr lang="ko-KR" altLang="en-US" sz="1100" spc="-100" dirty="0">
                <a:latin typeface="+mn-ea"/>
              </a:rPr>
              <a:t>에</a:t>
            </a:r>
            <a:endParaRPr lang="en-US" altLang="ko-KR" sz="1100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 </a:t>
            </a:r>
            <a:r>
              <a:rPr lang="ko-KR" altLang="en-US" sz="1100" spc="-100" dirty="0">
                <a:latin typeface="+mn-ea"/>
              </a:rPr>
              <a:t>따른 탄소배출량 산정 및 감축 노력 필수</a:t>
            </a:r>
            <a:endParaRPr lang="en-US" altLang="ko-KR" sz="1100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</a:t>
            </a:r>
            <a:r>
              <a:rPr lang="ko-KR" altLang="en-US" sz="1100" spc="-100" dirty="0">
                <a:latin typeface="+mn-ea"/>
              </a:rPr>
              <a:t> </a:t>
            </a:r>
            <a:r>
              <a:rPr lang="en-US" altLang="ko-KR" sz="1100" b="1" spc="-100" dirty="0">
                <a:latin typeface="+mn-ea"/>
              </a:rPr>
              <a:t>(</a:t>
            </a:r>
            <a:r>
              <a:rPr lang="ko-KR" altLang="en-US" sz="1100" b="1" spc="-100" dirty="0">
                <a:latin typeface="+mn-ea"/>
              </a:rPr>
              <a:t>탄소배출량에 따른 등급 라벨 부착</a:t>
            </a:r>
            <a:r>
              <a:rPr lang="en-US" altLang="ko-KR" sz="1100" b="1" spc="-100" dirty="0">
                <a:latin typeface="+mn-ea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6499D2-DC2F-CA20-FE11-9B33072077E4}"/>
              </a:ext>
            </a:extLst>
          </p:cNvPr>
          <p:cNvSpPr txBox="1"/>
          <p:nvPr/>
        </p:nvSpPr>
        <p:spPr>
          <a:xfrm>
            <a:off x="8700599" y="3923003"/>
            <a:ext cx="32658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100" spc="-100" dirty="0">
                <a:latin typeface="+mn-ea"/>
              </a:rPr>
              <a:t> </a:t>
            </a:r>
            <a:r>
              <a:rPr lang="ko-KR" altLang="en-US" sz="1100" spc="-100" dirty="0">
                <a:latin typeface="+mn-ea"/>
              </a:rPr>
              <a:t>개발 단계 탄소배출량을 고려한 배터리 설계 및</a:t>
            </a:r>
            <a:endParaRPr lang="en-US" altLang="ko-KR" sz="1100" spc="-1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100" spc="-100" dirty="0">
                <a:latin typeface="+mn-ea"/>
              </a:rPr>
              <a:t>  </a:t>
            </a:r>
            <a:r>
              <a:rPr lang="en-US" altLang="ko-KR" sz="1100" b="1" spc="-100" dirty="0">
                <a:latin typeface="+mn-ea"/>
              </a:rPr>
              <a:t> value</a:t>
            </a:r>
            <a:r>
              <a:rPr lang="ko-KR" altLang="en-US" sz="1100" b="1" spc="-100" dirty="0">
                <a:latin typeface="+mn-ea"/>
              </a:rPr>
              <a:t> </a:t>
            </a:r>
            <a:r>
              <a:rPr lang="en-US" altLang="ko-KR" sz="1100" b="1" spc="-100" dirty="0">
                <a:latin typeface="+mn-ea"/>
              </a:rPr>
              <a:t>chain</a:t>
            </a:r>
            <a:r>
              <a:rPr lang="ko-KR" altLang="en-US" sz="1100" b="1" spc="-100" dirty="0">
                <a:latin typeface="+mn-ea"/>
              </a:rPr>
              <a:t> 탄소배출량 </a:t>
            </a:r>
            <a:r>
              <a:rPr lang="ko-KR" altLang="en-US" sz="1100" spc="-100" dirty="0">
                <a:latin typeface="+mn-ea"/>
              </a:rPr>
              <a:t>관리 필요</a:t>
            </a:r>
            <a:r>
              <a:rPr lang="en-US" altLang="ko-KR" sz="1100" spc="-100" dirty="0">
                <a:latin typeface="+mn-ea"/>
              </a:rPr>
              <a:t> 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77A3347-27A7-6EED-6F74-6A58A32183DC}"/>
              </a:ext>
            </a:extLst>
          </p:cNvPr>
          <p:cNvSpPr/>
          <p:nvPr/>
        </p:nvSpPr>
        <p:spPr>
          <a:xfrm>
            <a:off x="7023323" y="6001475"/>
            <a:ext cx="148493" cy="137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57" name="TextBox 79">
            <a:extLst>
              <a:ext uri="{FF2B5EF4-FFF2-40B4-BE49-F238E27FC236}">
                <a16:creationId xmlns:a16="http://schemas.microsoft.com/office/drawing/2014/main" id="{CD052DE5-216E-CD94-03E3-03430CF41A7B}"/>
              </a:ext>
            </a:extLst>
          </p:cNvPr>
          <p:cNvSpPr txBox="1"/>
          <p:nvPr/>
        </p:nvSpPr>
        <p:spPr>
          <a:xfrm>
            <a:off x="7171817" y="5945724"/>
            <a:ext cx="1162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i="0" spc="-100" dirty="0">
                <a:effectLst/>
                <a:latin typeface="+mn-ea"/>
              </a:rPr>
              <a:t>DBP </a:t>
            </a:r>
            <a:r>
              <a:rPr lang="ko-KR" altLang="en-US" sz="1000" b="1" spc="-100" dirty="0">
                <a:latin typeface="+mn-ea"/>
              </a:rPr>
              <a:t>발효</a:t>
            </a:r>
            <a:r>
              <a:rPr lang="ko-KR" altLang="en-US" sz="1000" b="1" i="0" spc="-100" dirty="0">
                <a:effectLst/>
                <a:latin typeface="+mn-ea"/>
              </a:rPr>
              <a:t> </a:t>
            </a:r>
            <a:r>
              <a:rPr lang="en-US" altLang="ko-KR" sz="1000" b="1" i="0" spc="-100" dirty="0">
                <a:effectLst/>
                <a:latin typeface="+mn-ea"/>
              </a:rPr>
              <a:t>(`27.2),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58309C-B4D5-9038-F1D9-767455E2C128}"/>
              </a:ext>
            </a:extLst>
          </p:cNvPr>
          <p:cNvSpPr/>
          <p:nvPr/>
        </p:nvSpPr>
        <p:spPr>
          <a:xfrm>
            <a:off x="4584267" y="6016440"/>
            <a:ext cx="148493" cy="137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TextBox 83">
            <a:extLst>
              <a:ext uri="{FF2B5EF4-FFF2-40B4-BE49-F238E27FC236}">
                <a16:creationId xmlns:a16="http://schemas.microsoft.com/office/drawing/2014/main" id="{7401E460-E50D-78B4-DE6D-2A102F7D76A0}"/>
              </a:ext>
            </a:extLst>
          </p:cNvPr>
          <p:cNvSpPr txBox="1"/>
          <p:nvPr/>
        </p:nvSpPr>
        <p:spPr>
          <a:xfrm>
            <a:off x="4732760" y="5952874"/>
            <a:ext cx="16724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spc="-100" dirty="0">
                <a:latin typeface="+mn-ea"/>
              </a:rPr>
              <a:t>탄소배출량 선언 시행</a:t>
            </a:r>
            <a:r>
              <a:rPr lang="ko-KR" altLang="en-US" sz="1000" b="1" i="0" spc="-100" dirty="0">
                <a:effectLst/>
                <a:latin typeface="+mn-ea"/>
              </a:rPr>
              <a:t> </a:t>
            </a:r>
            <a:r>
              <a:rPr lang="en-US" altLang="ko-KR" sz="1000" b="1" i="0" spc="-100" dirty="0">
                <a:effectLst/>
                <a:latin typeface="+mn-ea"/>
              </a:rPr>
              <a:t>(`25.2)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66F1C6B-8F86-9229-6116-231C624ACE34}"/>
              </a:ext>
            </a:extLst>
          </p:cNvPr>
          <p:cNvSpPr/>
          <p:nvPr/>
        </p:nvSpPr>
        <p:spPr>
          <a:xfrm>
            <a:off x="6233303" y="6203953"/>
            <a:ext cx="148493" cy="137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61" name="TextBox 85">
            <a:extLst>
              <a:ext uri="{FF2B5EF4-FFF2-40B4-BE49-F238E27FC236}">
                <a16:creationId xmlns:a16="http://schemas.microsoft.com/office/drawing/2014/main" id="{50896052-9B83-6EA9-33AE-184D151BBF57}"/>
              </a:ext>
            </a:extLst>
          </p:cNvPr>
          <p:cNvSpPr txBox="1"/>
          <p:nvPr/>
        </p:nvSpPr>
        <p:spPr>
          <a:xfrm>
            <a:off x="6381796" y="6162504"/>
            <a:ext cx="21759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spc="-100" dirty="0">
                <a:latin typeface="+mn-ea"/>
              </a:rPr>
              <a:t>탄소배출량 등급라벨 부착 시행</a:t>
            </a:r>
            <a:r>
              <a:rPr lang="ko-KR" altLang="en-US" sz="1000" b="1" i="0" spc="-100" dirty="0">
                <a:effectLst/>
                <a:latin typeface="+mn-ea"/>
              </a:rPr>
              <a:t> </a:t>
            </a:r>
            <a:r>
              <a:rPr lang="en-US" altLang="ko-KR" sz="1000" b="1" i="0" spc="-100" dirty="0">
                <a:effectLst/>
                <a:latin typeface="+mn-ea"/>
              </a:rPr>
              <a:t>(`26.8)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62" name="TextBox 87">
            <a:extLst>
              <a:ext uri="{FF2B5EF4-FFF2-40B4-BE49-F238E27FC236}">
                <a16:creationId xmlns:a16="http://schemas.microsoft.com/office/drawing/2014/main" id="{A2B1E18A-4956-EE77-8CEC-6EB024F6A095}"/>
              </a:ext>
            </a:extLst>
          </p:cNvPr>
          <p:cNvSpPr txBox="1"/>
          <p:nvPr/>
        </p:nvSpPr>
        <p:spPr>
          <a:xfrm>
            <a:off x="8186573" y="5945045"/>
            <a:ext cx="21759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000" b="1" spc="-100" dirty="0">
                <a:latin typeface="+mn-ea"/>
              </a:rPr>
              <a:t>기술문서 탄소배출량 공개 시행</a:t>
            </a:r>
            <a:r>
              <a:rPr lang="ko-KR" altLang="en-US" sz="1000" b="1" i="0" spc="-100" dirty="0">
                <a:effectLst/>
                <a:latin typeface="+mn-ea"/>
              </a:rPr>
              <a:t> </a:t>
            </a:r>
            <a:r>
              <a:rPr lang="en-US" altLang="ko-KR" sz="1000" b="1" i="0" spc="-100" dirty="0">
                <a:effectLst/>
                <a:latin typeface="+mn-ea"/>
              </a:rPr>
              <a:t>(`27.2)</a:t>
            </a:r>
            <a:endParaRPr lang="ko-KR" altLang="en-US" sz="1000" b="1" i="0" spc="-100" dirty="0">
              <a:effectLst/>
              <a:latin typeface="+mn-ea"/>
            </a:endParaRPr>
          </a:p>
        </p:txBody>
      </p:sp>
      <p:sp>
        <p:nvSpPr>
          <p:cNvPr id="63" name="TextBox 89">
            <a:extLst>
              <a:ext uri="{FF2B5EF4-FFF2-40B4-BE49-F238E27FC236}">
                <a16:creationId xmlns:a16="http://schemas.microsoft.com/office/drawing/2014/main" id="{A8D92710-E091-B6B9-FFD5-3C18D76B4231}"/>
              </a:ext>
            </a:extLst>
          </p:cNvPr>
          <p:cNvSpPr txBox="1"/>
          <p:nvPr/>
        </p:nvSpPr>
        <p:spPr>
          <a:xfrm>
            <a:off x="3228162" y="6027069"/>
            <a:ext cx="13240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 </a:t>
            </a:r>
            <a:r>
              <a:rPr lang="ko-KR" altLang="en-US" sz="900" dirty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전기차 배터리 기준</a:t>
            </a:r>
            <a:endParaRPr lang="ko-KR" altLang="en-US" sz="900" i="0" dirty="0">
              <a:solidFill>
                <a:srgbClr val="C00000"/>
              </a:solidFill>
              <a:effectLst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66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629B7343-8278-146B-2A9F-7863AA4CA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307FB13D-8A5E-E0A8-56FE-355A3A00D8B6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">
            <a:extLst>
              <a:ext uri="{FF2B5EF4-FFF2-40B4-BE49-F238E27FC236}">
                <a16:creationId xmlns:a16="http://schemas.microsoft.com/office/drawing/2014/main" id="{15C0B7D1-2955-0123-1507-891C16C71C21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테스트베드 추진배경 및 경과</a:t>
            </a: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AE68D6-A1BF-051B-DA46-098150660B9B}"/>
              </a:ext>
            </a:extLst>
          </p:cNvPr>
          <p:cNvSpPr/>
          <p:nvPr/>
        </p:nvSpPr>
        <p:spPr>
          <a:xfrm>
            <a:off x="1176205" y="1273652"/>
            <a:ext cx="1821399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u="sng" spc="-100" dirty="0">
                <a:solidFill>
                  <a:schemeClr val="tx1"/>
                </a:solidFill>
                <a:latin typeface="+mn-ea"/>
              </a:rPr>
              <a:t>추진 단계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093F66-0749-DD9C-C1C1-FC46DAE4F959}"/>
              </a:ext>
            </a:extLst>
          </p:cNvPr>
          <p:cNvSpPr/>
          <p:nvPr/>
        </p:nvSpPr>
        <p:spPr>
          <a:xfrm>
            <a:off x="6017012" y="1305367"/>
            <a:ext cx="1821399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u="sng" spc="-100" dirty="0">
                <a:solidFill>
                  <a:schemeClr val="tx1"/>
                </a:solidFill>
                <a:latin typeface="+mn-ea"/>
              </a:rPr>
              <a:t>핵심 추진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64B196-2A51-E372-BB8A-EBCF8BC2C554}"/>
              </a:ext>
            </a:extLst>
          </p:cNvPr>
          <p:cNvSpPr/>
          <p:nvPr/>
        </p:nvSpPr>
        <p:spPr>
          <a:xfrm>
            <a:off x="9893641" y="1306676"/>
            <a:ext cx="1821399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u="sng" spc="-100" dirty="0">
                <a:solidFill>
                  <a:schemeClr val="tx1"/>
                </a:solidFill>
                <a:latin typeface="+mn-ea"/>
              </a:rPr>
              <a:t>비고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6B232D-4202-1D36-DBE9-3D2D7B898624}"/>
              </a:ext>
            </a:extLst>
          </p:cNvPr>
          <p:cNvGrpSpPr/>
          <p:nvPr/>
        </p:nvGrpSpPr>
        <p:grpSpPr>
          <a:xfrm>
            <a:off x="444832" y="1675289"/>
            <a:ext cx="11356222" cy="4369912"/>
            <a:chOff x="500182" y="1635495"/>
            <a:chExt cx="11356222" cy="47530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33A289-1369-187D-0A21-5A7A0C41B4BA}"/>
                </a:ext>
              </a:extLst>
            </p:cNvPr>
            <p:cNvSpPr txBox="1"/>
            <p:nvPr/>
          </p:nvSpPr>
          <p:spPr>
            <a:xfrm>
              <a:off x="3651771" y="1694836"/>
              <a:ext cx="6266114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수요 기업 </a:t>
              </a:r>
              <a:r>
                <a:rPr kumimoji="0" lang="ko-KR" altLang="en-US" sz="120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일반 현황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주요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생산 제품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설비 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공정 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운영 시스템 현황</a:t>
              </a:r>
              <a:r>
                <a:rPr lang="en-US" altLang="ko-KR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등 </a:t>
              </a:r>
              <a:endParaRPr kumimoji="0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ko-KR" altLang="en-US" sz="5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수요 기업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요구 사항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규제 및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Buyer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요청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사항 대응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내부 데이터 관리 체계 구축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 결과물 등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C934FE-852F-F513-3CA1-5FEA3309739F}"/>
                </a:ext>
              </a:extLst>
            </p:cNvPr>
            <p:cNvSpPr txBox="1"/>
            <p:nvPr/>
          </p:nvSpPr>
          <p:spPr>
            <a:xfrm>
              <a:off x="3651770" y="2470809"/>
              <a:ext cx="638968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LCA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관련 국제 표준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규제 요건 및 방법론 분석 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CBAM, ESPR_</a:t>
              </a:r>
              <a:r>
                <a:rPr lang="en-US" altLang="ko-KR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DPP,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PCF 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(Battery, Catena X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ko-KR" altLang="en-US" sz="5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수요기업 최적화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LCA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방법론 및 기준 설정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수요기업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현안 이슈 연계 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LCA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방법론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set-up </a:t>
              </a:r>
              <a:endPara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68AD15-9A77-5321-5572-3C7494D57E2B}"/>
                </a:ext>
              </a:extLst>
            </p:cNvPr>
            <p:cNvSpPr txBox="1"/>
            <p:nvPr/>
          </p:nvSpPr>
          <p:spPr>
            <a:xfrm>
              <a:off x="3651770" y="3246432"/>
              <a:ext cx="539290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LCA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데이터 수집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sheet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개발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최적화 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  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LCA / CBAM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용 데이터 수집 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sheet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개발 </a:t>
              </a: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LCA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데이터 수집 및 데이터 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source 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투입 </a:t>
              </a:r>
              <a:r>
                <a:rPr lang="en-US" altLang="ko-KR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산출물 데이터 수집 및 현장 검증</a:t>
              </a:r>
              <a:endPara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3AA169-2538-F2E4-5840-B88B9DD0856D}"/>
                </a:ext>
              </a:extLst>
            </p:cNvPr>
            <p:cNvSpPr txBox="1"/>
            <p:nvPr/>
          </p:nvSpPr>
          <p:spPr>
            <a:xfrm>
              <a:off x="3660008" y="4011764"/>
              <a:ext cx="601074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관리 대상 공정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설비 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데이터 및 계측 포인트 선정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실측 필요 데이터 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규명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관리 대상 데이터 계측 방안 수립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現 생산라인에 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최적화 된 계측 요건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도출</a:t>
              </a:r>
              <a:endPara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99C9B7-7C75-BE0A-8A73-5863FA32D65E}"/>
                </a:ext>
              </a:extLst>
            </p:cNvPr>
            <p:cNvSpPr txBox="1"/>
            <p:nvPr/>
          </p:nvSpPr>
          <p:spPr>
            <a:xfrm>
              <a:off x="3660007" y="4794798"/>
              <a:ext cx="6118146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대상 제품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부품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선정 및 시스템 경계 설정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대표 모델 선정 및 데이터 수집 범위 설정 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(CBAM)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en-US" altLang="ko-KR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5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데이터 계산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할당 등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및 탄소배출계수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LCI DB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연결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 </a:t>
              </a:r>
              <a:r>
                <a:rPr lang="en-US" altLang="ko-KR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CBAM 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전환기간 방법론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기준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16D03-08EE-91D2-15B2-2F668A836C5C}"/>
                </a:ext>
              </a:extLst>
            </p:cNvPr>
            <p:cNvSpPr txBox="1"/>
            <p:nvPr/>
          </p:nvSpPr>
          <p:spPr>
            <a:xfrm>
              <a:off x="3651769" y="5522457"/>
              <a:ext cx="572242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탄소배출량 관리 및 규제 대응 방안 수립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탄소 배출 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저감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방안 및 데이터 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가이드  </a:t>
              </a: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데이터 관리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As-is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현황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및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To-be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전략 도출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 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플랫폼 구축 방안 및 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output </a:t>
              </a:r>
              <a:r>
                <a:rPr lang="en-US" altLang="ko-KR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image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명확화</a:t>
              </a:r>
              <a:endPara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플랫폼 구축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 계획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수립 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본 사업 진행 시</a:t>
              </a:r>
              <a:r>
                <a:rPr kumimoji="0" lang="en-US" altLang="ko-KR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상세 추진 계획 수립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30D3DA-9B83-868C-536E-92C34F95616B}"/>
                </a:ext>
              </a:extLst>
            </p:cNvPr>
            <p:cNvSpPr txBox="1"/>
            <p:nvPr/>
          </p:nvSpPr>
          <p:spPr>
            <a:xfrm>
              <a:off x="9907024" y="1668363"/>
              <a:ext cx="165261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Checklist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20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50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Face-to-face meeting</a:t>
              </a:r>
              <a:endPara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DA7B3F-6EB3-0892-3FAD-AE17CF80ADEB}"/>
                </a:ext>
              </a:extLst>
            </p:cNvPr>
            <p:cNvSpPr/>
            <p:nvPr/>
          </p:nvSpPr>
          <p:spPr>
            <a:xfrm>
              <a:off x="1160439" y="1635495"/>
              <a:ext cx="2339551" cy="664216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① 수요기업 현황</a:t>
              </a:r>
              <a:r>
                <a:rPr kumimoji="0" lang="en-US" altLang="ko-KR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분석 </a:t>
              </a:r>
              <a:r>
                <a:rPr lang="ko-KR" altLang="en-US" sz="1200" b="1" spc="-100" dirty="0">
                  <a:solidFill>
                    <a:schemeClr val="tx1"/>
                  </a:solidFill>
                  <a:latin typeface="+mn-ea"/>
                </a:rPr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20A8EE-DDBC-C4C2-5A1F-34AA2175D1E0}"/>
                </a:ext>
              </a:extLst>
            </p:cNvPr>
            <p:cNvSpPr/>
            <p:nvPr/>
          </p:nvSpPr>
          <p:spPr>
            <a:xfrm>
              <a:off x="1160439" y="2403960"/>
              <a:ext cx="2339551" cy="664216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② </a:t>
              </a:r>
              <a:r>
                <a:rPr kumimoji="0" lang="en-US" altLang="ko-KR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LCA </a:t>
              </a: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방법론 기준 설정 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C3E096-7E75-90EE-0C20-8EB1E4F21037}"/>
                </a:ext>
              </a:extLst>
            </p:cNvPr>
            <p:cNvSpPr/>
            <p:nvPr/>
          </p:nvSpPr>
          <p:spPr>
            <a:xfrm>
              <a:off x="1160439" y="3172425"/>
              <a:ext cx="2339551" cy="664216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③ 데이터 수집 및 관리 체계 분석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347A1AC-7A8F-C285-72D7-A2405F820EEA}"/>
                </a:ext>
              </a:extLst>
            </p:cNvPr>
            <p:cNvSpPr/>
            <p:nvPr/>
          </p:nvSpPr>
          <p:spPr>
            <a:xfrm>
              <a:off x="1160439" y="3940890"/>
              <a:ext cx="2339551" cy="664216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④ 계측 인프라 구축 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+mn-ea"/>
                </a:rPr>
                <a:t>요건 파악</a:t>
              </a:r>
              <a:endParaRPr lang="ko-KR" altLang="en-US" sz="1200" b="1" spc="-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6FC8D35-4E50-A367-19DD-EA3FCD6928D3}"/>
                </a:ext>
              </a:extLst>
            </p:cNvPr>
            <p:cNvSpPr/>
            <p:nvPr/>
          </p:nvSpPr>
          <p:spPr>
            <a:xfrm>
              <a:off x="1160439" y="4709355"/>
              <a:ext cx="2339551" cy="664216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⑤ 탄소배출량 산정 </a:t>
              </a:r>
              <a:r>
                <a:rPr kumimoji="0" lang="en-US" altLang="ko-KR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(CBAM </a:t>
              </a: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기준</a:t>
              </a:r>
              <a:r>
                <a:rPr kumimoji="0" lang="en-US" altLang="ko-KR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)</a:t>
              </a:r>
              <a:endParaRPr lang="ko-KR" altLang="en-US" sz="1200" b="1" spc="-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EDB1363-FFD7-3086-8CA1-AEA0176A315E}"/>
                </a:ext>
              </a:extLst>
            </p:cNvPr>
            <p:cNvSpPr/>
            <p:nvPr/>
          </p:nvSpPr>
          <p:spPr>
            <a:xfrm>
              <a:off x="1160439" y="5477821"/>
              <a:ext cx="2339551" cy="910759"/>
            </a:xfrm>
            <a:prstGeom prst="rect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⑥ 플랫폼 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+mn-ea"/>
                </a:rPr>
                <a:t>구축 추진 전략 수립</a:t>
              </a:r>
              <a:endParaRPr lang="ko-KR" altLang="en-US" sz="1200" b="1" spc="-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215FE52-A090-F32F-72E2-6E80001DCDBF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330215" y="2299711"/>
              <a:ext cx="0" cy="10424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0BD62A0-50BE-A711-11A0-F1A723ADEE2B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2330215" y="3068176"/>
              <a:ext cx="0" cy="10424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5DF4E70-7837-6AF8-1FC6-C992D75E46D8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2330215" y="4605106"/>
              <a:ext cx="0" cy="10424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75B63BE-89B2-6857-FE25-B59D48F8DB85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2330215" y="3836641"/>
              <a:ext cx="0" cy="10424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AD51367-A2D6-0FAA-BF4F-528EEF9B03DB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2330215" y="5373571"/>
              <a:ext cx="0" cy="10425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552D660-A614-7E5B-7664-85763205AE1F}"/>
                </a:ext>
              </a:extLst>
            </p:cNvPr>
            <p:cNvSpPr/>
            <p:nvPr/>
          </p:nvSpPr>
          <p:spPr>
            <a:xfrm>
              <a:off x="500182" y="1642886"/>
              <a:ext cx="556411" cy="1425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단계</a:t>
              </a:r>
              <a:endParaRPr lang="ko-KR" altLang="en-US" sz="1200" b="1" spc="-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1D757EC-780A-1E74-6202-E1F9D412F31E}"/>
                </a:ext>
              </a:extLst>
            </p:cNvPr>
            <p:cNvSpPr/>
            <p:nvPr/>
          </p:nvSpPr>
          <p:spPr>
            <a:xfrm>
              <a:off x="500182" y="3179817"/>
              <a:ext cx="556411" cy="1425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2</a:t>
              </a: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단계</a:t>
              </a:r>
              <a:endParaRPr lang="ko-KR" altLang="en-US" sz="1200" b="1" spc="-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95A5CAB-9238-FA15-E4B7-74710DCD11AC}"/>
                </a:ext>
              </a:extLst>
            </p:cNvPr>
            <p:cNvSpPr/>
            <p:nvPr/>
          </p:nvSpPr>
          <p:spPr>
            <a:xfrm>
              <a:off x="500182" y="4716748"/>
              <a:ext cx="556411" cy="1671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3</a:t>
              </a:r>
              <a:r>
                <a:rPr kumimoji="0" lang="ko-KR" altLang="en-US" sz="1200" b="1" i="0" u="none" strike="noStrike" kern="1200" cap="none" spc="-10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단계</a:t>
              </a:r>
              <a:endParaRPr lang="ko-KR" altLang="en-US" sz="1200" b="1" spc="-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400836-4CB4-A67A-7826-FDC23199F521}"/>
                </a:ext>
              </a:extLst>
            </p:cNvPr>
            <p:cNvSpPr txBox="1"/>
            <p:nvPr/>
          </p:nvSpPr>
          <p:spPr>
            <a:xfrm>
              <a:off x="9907024" y="2477704"/>
              <a:ext cx="1821399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국제 표준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EU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공식 문서</a:t>
              </a:r>
              <a:endParaRPr lang="en-US" altLang="ko-KR" sz="120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50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General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LCA, CBAM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중심 </a:t>
              </a:r>
              <a:endPara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4FFE70-E75E-8494-E2D4-3B87522311E9}"/>
                </a:ext>
              </a:extLst>
            </p:cNvPr>
            <p:cNvSpPr txBox="1"/>
            <p:nvPr/>
          </p:nvSpPr>
          <p:spPr>
            <a:xfrm>
              <a:off x="9907024" y="3229430"/>
              <a:ext cx="194938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Excel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 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 sheet </a:t>
              </a: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50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source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추적 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규명  </a:t>
              </a:r>
              <a:endPara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EB93BE-4859-495E-422D-3C751FA49DB6}"/>
                </a:ext>
              </a:extLst>
            </p:cNvPr>
            <p:cNvSpPr txBox="1"/>
            <p:nvPr/>
          </p:nvSpPr>
          <p:spPr>
            <a:xfrm>
              <a:off x="9907024" y="4011764"/>
              <a:ext cx="194938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할당 회피 데이터 중심</a:t>
              </a:r>
              <a:r>
                <a:rPr lang="en-US" altLang="ko-KR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50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컨소시엄 협업  </a:t>
              </a:r>
              <a:endPara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6F3276-C1FF-D74B-FAD2-8F6610B54C17}"/>
                </a:ext>
              </a:extLst>
            </p:cNvPr>
            <p:cNvSpPr txBox="1"/>
            <p:nvPr/>
          </p:nvSpPr>
          <p:spPr>
            <a:xfrm>
              <a:off x="9907024" y="4781898"/>
              <a:ext cx="194938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이슈 모델 중심</a:t>
              </a:r>
              <a:r>
                <a:rPr lang="en-US" altLang="ko-KR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50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R="0" lvl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전환기간 </a:t>
              </a: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report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연계  </a:t>
              </a:r>
              <a:endPara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E64296-9AC6-E8B3-B944-0F07709E5ADC}"/>
                </a:ext>
              </a:extLst>
            </p:cNvPr>
            <p:cNvSpPr txBox="1"/>
            <p:nvPr/>
          </p:nvSpPr>
          <p:spPr>
            <a:xfrm>
              <a:off x="9907024" y="5530056"/>
              <a:ext cx="194938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en-US" altLang="ko-KR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LCA </a:t>
              </a:r>
              <a:r>
                <a:rPr lang="ko-KR" altLang="en-US" sz="1200" b="1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결과 해석</a:t>
              </a:r>
              <a:endParaRPr lang="en-US" altLang="ko-KR" sz="12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50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200" spc="-1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컨소시엄 협업  </a:t>
              </a:r>
              <a:endParaRPr kumimoji="0" lang="ko-KR" altLang="en-US" sz="12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55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D2F930FD-2BAF-871A-4AA8-4AAEBEB17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4D332AB1-1873-1F59-932A-9F54BCC22737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">
            <a:extLst>
              <a:ext uri="{FF2B5EF4-FFF2-40B4-BE49-F238E27FC236}">
                <a16:creationId xmlns:a16="http://schemas.microsoft.com/office/drawing/2014/main" id="{01059502-6764-050E-2557-974DE476D259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테스트베드 추진배경 및 경과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24B2B4-CB3B-C241-38DC-CA5731A24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135444"/>
              </p:ext>
            </p:extLst>
          </p:nvPr>
        </p:nvGraphicFramePr>
        <p:xfrm>
          <a:off x="570953" y="1323015"/>
          <a:ext cx="11071880" cy="4880714"/>
        </p:xfrm>
        <a:graphic>
          <a:graphicData uri="http://schemas.openxmlformats.org/drawingml/2006/table">
            <a:tbl>
              <a:tblPr/>
              <a:tblGrid>
                <a:gridCol w="553523">
                  <a:extLst>
                    <a:ext uri="{9D8B030D-6E8A-4147-A177-3AD203B41FA5}">
                      <a16:colId xmlns:a16="http://schemas.microsoft.com/office/drawing/2014/main" val="2468340731"/>
                    </a:ext>
                  </a:extLst>
                </a:gridCol>
                <a:gridCol w="1206999">
                  <a:extLst>
                    <a:ext uri="{9D8B030D-6E8A-4147-A177-3AD203B41FA5}">
                      <a16:colId xmlns:a16="http://schemas.microsoft.com/office/drawing/2014/main" val="1397249151"/>
                    </a:ext>
                  </a:extLst>
                </a:gridCol>
                <a:gridCol w="2667771">
                  <a:extLst>
                    <a:ext uri="{9D8B030D-6E8A-4147-A177-3AD203B41FA5}">
                      <a16:colId xmlns:a16="http://schemas.microsoft.com/office/drawing/2014/main" val="274265936"/>
                    </a:ext>
                  </a:extLst>
                </a:gridCol>
                <a:gridCol w="3561025">
                  <a:extLst>
                    <a:ext uri="{9D8B030D-6E8A-4147-A177-3AD203B41FA5}">
                      <a16:colId xmlns:a16="http://schemas.microsoft.com/office/drawing/2014/main" val="1491153787"/>
                    </a:ext>
                  </a:extLst>
                </a:gridCol>
                <a:gridCol w="1443235">
                  <a:extLst>
                    <a:ext uri="{9D8B030D-6E8A-4147-A177-3AD203B41FA5}">
                      <a16:colId xmlns:a16="http://schemas.microsoft.com/office/drawing/2014/main" val="1232186537"/>
                    </a:ext>
                  </a:extLst>
                </a:gridCol>
                <a:gridCol w="1639327">
                  <a:extLst>
                    <a:ext uri="{9D8B030D-6E8A-4147-A177-3AD203B41FA5}">
                      <a16:colId xmlns:a16="http://schemas.microsoft.com/office/drawing/2014/main" val="30898671"/>
                    </a:ext>
                  </a:extLst>
                </a:gridCol>
              </a:tblGrid>
              <a:tr h="41159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 단계</a:t>
                      </a:r>
                    </a:p>
                  </a:txBody>
                  <a:tcPr marL="64770" marR="64770" marT="17907" marB="17907" anchor="ctr">
                    <a:lnL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 절차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실행 내용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일정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905796"/>
                  </a:ext>
                </a:extLst>
              </a:tr>
              <a:tr h="74489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기초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현황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조사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/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탄소규제 및 산정기준 분석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규제 별 주요 내용 및 요건 분석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3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탄소배출량 산정방법론 분석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(CBAM, DPP, PCF)</a:t>
                      </a: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~9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302905"/>
                  </a:ext>
                </a:extLst>
              </a:tr>
              <a:tr h="744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수요기업 일반현황 분석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생산제품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설비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공정 현황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3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규제 및 바이어 요청사항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 결과물 등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 9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323392"/>
                  </a:ext>
                </a:extLst>
              </a:tr>
              <a:tr h="74489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現 탄소 배출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현황 분석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수집 및 관리 현황 분석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수집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sheet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3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수집 및 현장 실사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이슈 사항 도출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 10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에너지 소비 부문 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별도 정밀 진단 진행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998512"/>
                  </a:ext>
                </a:extLst>
              </a:tr>
              <a:tr h="744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As-is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탄소배출량 산정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(LCA, CBAM)</a:t>
                      </a: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대상 제품 데이터 보완 및 계산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물질수지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할당 등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3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As-is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탄소배출량 및 환경 영향 정량화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 10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664606"/>
                  </a:ext>
                </a:extLst>
              </a:tr>
              <a:tr h="74489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개선 방안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도출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관리 주요  이슈 개선 방안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실측 대상 데이터 최적화 계측 방안 도출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3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To-be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탄소배출량 산정 및 비교 분석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~11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에너지 부문 별도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정밀 계측 방안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수립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153582"/>
                  </a:ext>
                </a:extLst>
              </a:tr>
              <a:tr h="7446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향후 추진 방향 제안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탄소배출 관련 기초 데이터 관리 방안</a:t>
                      </a:r>
                      <a:endParaRPr lang="en-US" altLang="ko-KR" sz="12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endParaRPr lang="ko-KR" altLang="en-US" sz="300" b="1" kern="0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·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플랫폼 도입 방안 수립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~11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</a:pPr>
                      <a:r>
                        <a:rPr lang="en-US" altLang="ko-KR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컨소시엄 공통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120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9E99297-A255-B2F1-797E-8519E8B6A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1285A60D-8AB6-FAB8-86F5-C5A0F77BFA59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">
            <a:extLst>
              <a:ext uri="{FF2B5EF4-FFF2-40B4-BE49-F238E27FC236}">
                <a16:creationId xmlns:a16="http://schemas.microsoft.com/office/drawing/2014/main" id="{3F457A90-198E-C54F-4881-76E9452E779A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테스트베드 추진배경 및 경과</a:t>
            </a:r>
            <a:endParaRPr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CA2187B-21F8-78B7-4852-58CC7F2ABD05}"/>
              </a:ext>
            </a:extLst>
          </p:cNvPr>
          <p:cNvSpPr/>
          <p:nvPr/>
        </p:nvSpPr>
        <p:spPr>
          <a:xfrm>
            <a:off x="599144" y="5597655"/>
            <a:ext cx="6309757" cy="869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B092843-951F-CBB1-008E-A2059A66FC1A}"/>
              </a:ext>
            </a:extLst>
          </p:cNvPr>
          <p:cNvSpPr txBox="1"/>
          <p:nvPr/>
        </p:nvSpPr>
        <p:spPr>
          <a:xfrm>
            <a:off x="5654930" y="1694528"/>
            <a:ext cx="461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pc="-100"/>
              <a:t>DPP</a:t>
            </a:r>
            <a:endParaRPr lang="ko-KR" altLang="en-US" sz="1200" b="1" spc="-10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DA6DA7A-926E-1C9F-BB9C-36A8C4DAAA9B}"/>
              </a:ext>
            </a:extLst>
          </p:cNvPr>
          <p:cNvSpPr txBox="1"/>
          <p:nvPr/>
        </p:nvSpPr>
        <p:spPr>
          <a:xfrm>
            <a:off x="3531154" y="1671168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pc="-100" dirty="0"/>
              <a:t>PCF </a:t>
            </a:r>
          </a:p>
          <a:p>
            <a:pPr algn="ctr"/>
            <a:r>
              <a:rPr lang="en-US" altLang="ko-KR" sz="1200" b="1" spc="-100" dirty="0"/>
              <a:t>(Catena X, Battery)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C1FCA99-496F-49A0-E6BC-A140B3964611}"/>
              </a:ext>
            </a:extLst>
          </p:cNvPr>
          <p:cNvSpPr txBox="1"/>
          <p:nvPr/>
        </p:nvSpPr>
        <p:spPr>
          <a:xfrm>
            <a:off x="2269052" y="169899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spc="-100" dirty="0"/>
              <a:t>CBAM</a:t>
            </a:r>
            <a:endParaRPr lang="ko-KR" altLang="en-US" sz="1200" b="1" spc="-100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5B6CC04-1CC0-2948-A52F-F847D4B130C5}"/>
              </a:ext>
            </a:extLst>
          </p:cNvPr>
          <p:cNvSpPr txBox="1"/>
          <p:nvPr/>
        </p:nvSpPr>
        <p:spPr>
          <a:xfrm>
            <a:off x="480862" y="3032030"/>
            <a:ext cx="121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/>
              <a:t>주요 현장 </a:t>
            </a:r>
            <a:endParaRPr lang="en-US" altLang="ko-KR" sz="1200" b="1" spc="-100" dirty="0"/>
          </a:p>
          <a:p>
            <a:pPr algn="ctr"/>
            <a:r>
              <a:rPr lang="ko-KR" altLang="en-US" sz="1200" b="1" spc="-100" dirty="0"/>
              <a:t>수집 데이터의 </a:t>
            </a:r>
            <a:endParaRPr lang="en-US" altLang="ko-KR" sz="1200" b="1" spc="-100" dirty="0"/>
          </a:p>
          <a:p>
            <a:pPr algn="ctr"/>
            <a:r>
              <a:rPr lang="ko-KR" altLang="en-US" sz="1200" b="1" spc="-100" dirty="0"/>
              <a:t>종류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25F30DB-BF35-92B5-B89C-8A8675F874B8}"/>
              </a:ext>
            </a:extLst>
          </p:cNvPr>
          <p:cNvSpPr txBox="1"/>
          <p:nvPr/>
        </p:nvSpPr>
        <p:spPr>
          <a:xfrm>
            <a:off x="524958" y="2281820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00" dirty="0"/>
              <a:t>전과정 데이터 </a:t>
            </a:r>
            <a:endParaRPr lang="en-US" altLang="ko-KR" sz="1200" b="1" spc="-100" dirty="0"/>
          </a:p>
          <a:p>
            <a:pPr algn="ctr"/>
            <a:r>
              <a:rPr lang="ko-KR" altLang="en-US" sz="1200" b="1" spc="-100" dirty="0"/>
              <a:t>수집 범위 </a:t>
            </a:r>
            <a:endParaRPr lang="en-US" altLang="ko-KR" sz="1200" b="1" spc="-100" dirty="0"/>
          </a:p>
          <a:p>
            <a:pPr algn="ctr"/>
            <a:r>
              <a:rPr lang="en-US" altLang="ko-KR" sz="1200" b="1" spc="-100" dirty="0"/>
              <a:t>(</a:t>
            </a:r>
            <a:r>
              <a:rPr lang="ko-KR" altLang="en-US" sz="1200" b="1" spc="-100" dirty="0"/>
              <a:t>현장 데이터</a:t>
            </a:r>
            <a:r>
              <a:rPr lang="en-US" altLang="ko-KR" sz="1200" b="1" spc="-100" dirty="0"/>
              <a:t>)</a:t>
            </a:r>
            <a:endParaRPr lang="ko-KR" altLang="en-US" sz="1200" b="1" spc="-100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B14B697-1AB5-BCF1-27F7-84621EA7DEF1}"/>
              </a:ext>
            </a:extLst>
          </p:cNvPr>
          <p:cNvSpPr txBox="1"/>
          <p:nvPr/>
        </p:nvSpPr>
        <p:spPr>
          <a:xfrm>
            <a:off x="656865" y="4795231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00" dirty="0"/>
              <a:t>환경영향 </a:t>
            </a:r>
            <a:endParaRPr lang="en-US" altLang="ko-KR" sz="1200" b="1" spc="-100" dirty="0"/>
          </a:p>
          <a:p>
            <a:pPr algn="ctr"/>
            <a:r>
              <a:rPr lang="ko-KR" altLang="en-US" sz="1200" b="1" spc="-100" dirty="0"/>
              <a:t>정량화 범위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A968E0D-E064-B4E0-90E9-8BD161CC25D1}"/>
              </a:ext>
            </a:extLst>
          </p:cNvPr>
          <p:cNvSpPr txBox="1"/>
          <p:nvPr/>
        </p:nvSpPr>
        <p:spPr>
          <a:xfrm>
            <a:off x="488869" y="3876226"/>
            <a:ext cx="1218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/>
              <a:t>현장 수집 </a:t>
            </a:r>
            <a:endParaRPr lang="en-US" altLang="ko-KR" sz="1200" b="1" spc="-100" dirty="0"/>
          </a:p>
          <a:p>
            <a:pPr algn="ctr"/>
            <a:r>
              <a:rPr lang="ko-KR" altLang="en-US" sz="1200" b="1" spc="-100" dirty="0"/>
              <a:t>데이터의 품질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C7BCCDF-8053-B89A-F9CD-D28C35F6E5FE}"/>
              </a:ext>
            </a:extLst>
          </p:cNvPr>
          <p:cNvSpPr txBox="1"/>
          <p:nvPr/>
        </p:nvSpPr>
        <p:spPr>
          <a:xfrm>
            <a:off x="1785672" y="2254739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제조 사업장</a:t>
            </a:r>
            <a:endParaRPr lang="en-US" altLang="ko-KR" sz="1200" spc="-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spc="-100" dirty="0"/>
              <a:t>전구물질 원료</a:t>
            </a:r>
            <a:endParaRPr lang="en-US" altLang="ko-KR" sz="1200" b="1" spc="-100" dirty="0"/>
          </a:p>
          <a:p>
            <a:r>
              <a:rPr lang="en-US" altLang="ko-KR" sz="1200" b="1" spc="-100" dirty="0"/>
              <a:t>      </a:t>
            </a:r>
            <a:r>
              <a:rPr lang="ko-KR" altLang="en-US" sz="1200" b="1" spc="-100" dirty="0"/>
              <a:t>가공 협력사</a:t>
            </a:r>
            <a:endParaRPr lang="en-US" altLang="ko-KR" sz="1200" b="1" spc="-1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222BFF1-0C2C-2B7F-BE65-812D08366560}"/>
              </a:ext>
            </a:extLst>
          </p:cNvPr>
          <p:cNvSpPr txBox="1"/>
          <p:nvPr/>
        </p:nvSpPr>
        <p:spPr>
          <a:xfrm>
            <a:off x="3358965" y="2254739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제조 사업장</a:t>
            </a:r>
            <a:endParaRPr lang="en-US" altLang="ko-KR" sz="1200" spc="-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spc="-100" dirty="0"/>
              <a:t>주요 원부자재 </a:t>
            </a:r>
            <a:r>
              <a:rPr lang="en-US" altLang="ko-KR" sz="1200" b="1" spc="-100" dirty="0"/>
              <a:t>or </a:t>
            </a:r>
            <a:r>
              <a:rPr lang="ko-KR" altLang="en-US" sz="1200" b="1" spc="-100" dirty="0"/>
              <a:t>부품</a:t>
            </a:r>
            <a:endParaRPr lang="en-US" altLang="ko-KR" sz="1200" b="1" spc="-100" dirty="0"/>
          </a:p>
          <a:p>
            <a:r>
              <a:rPr lang="en-US" altLang="ko-KR" sz="1200" b="1" spc="-100" dirty="0"/>
              <a:t>   </a:t>
            </a:r>
            <a:r>
              <a:rPr lang="ko-KR" altLang="en-US" sz="1200" b="1" spc="-100" dirty="0"/>
              <a:t>   협력사 </a:t>
            </a:r>
            <a:endParaRPr lang="en-US" altLang="ko-KR" sz="1200" b="1" spc="-1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6414A9A-42E4-B4F0-D851-83E4F5128F5B}"/>
              </a:ext>
            </a:extLst>
          </p:cNvPr>
          <p:cNvSpPr txBox="1"/>
          <p:nvPr/>
        </p:nvSpPr>
        <p:spPr>
          <a:xfrm>
            <a:off x="5152300" y="2231878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제조 사업장</a:t>
            </a:r>
            <a:endParaRPr lang="en-US" altLang="ko-KR" sz="1200" spc="-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주요 원부자재 </a:t>
            </a:r>
            <a:r>
              <a:rPr lang="en-US" altLang="ko-KR" sz="1200" spc="-100" dirty="0"/>
              <a:t>or </a:t>
            </a:r>
            <a:r>
              <a:rPr lang="ko-KR" altLang="en-US" sz="1200" spc="-100" dirty="0"/>
              <a:t>부품</a:t>
            </a:r>
            <a:endParaRPr lang="en-US" altLang="ko-KR" sz="1200" spc="-100" dirty="0"/>
          </a:p>
          <a:p>
            <a:r>
              <a:rPr lang="en-US" altLang="ko-KR" sz="1200" spc="-100" dirty="0"/>
              <a:t>   </a:t>
            </a:r>
            <a:r>
              <a:rPr lang="ko-KR" altLang="en-US" sz="1200" spc="-100" dirty="0"/>
              <a:t>   협력사 </a:t>
            </a:r>
            <a:endParaRPr lang="en-US" altLang="ko-KR" sz="1200" spc="-1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8CB1F82-4706-D421-0AAD-C19D05AC1FF8}"/>
              </a:ext>
            </a:extLst>
          </p:cNvPr>
          <p:cNvSpPr txBox="1"/>
          <p:nvPr/>
        </p:nvSpPr>
        <p:spPr>
          <a:xfrm>
            <a:off x="1759157" y="3032030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원자재 </a:t>
            </a:r>
            <a:r>
              <a:rPr lang="en-US" altLang="ko-KR" sz="1200" spc="-100" dirty="0"/>
              <a:t>(</a:t>
            </a:r>
            <a:r>
              <a:rPr lang="ko-KR" altLang="en-US" sz="1200" spc="-100" dirty="0"/>
              <a:t>전구물질</a:t>
            </a:r>
            <a:r>
              <a:rPr lang="en-US" altLang="ko-KR" sz="1200" spc="-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에너지 </a:t>
            </a:r>
            <a:endParaRPr lang="en-US" altLang="ko-KR" sz="1200" spc="-1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13147A9-9512-4EB4-0114-D30779581658}"/>
              </a:ext>
            </a:extLst>
          </p:cNvPr>
          <p:cNvSpPr txBox="1"/>
          <p:nvPr/>
        </p:nvSpPr>
        <p:spPr>
          <a:xfrm>
            <a:off x="3358965" y="303203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탄소배출과 관련된 </a:t>
            </a:r>
            <a:endParaRPr lang="en-US" altLang="ko-KR" sz="1200" spc="-100" dirty="0"/>
          </a:p>
          <a:p>
            <a:r>
              <a:rPr lang="en-US" altLang="ko-KR" sz="1200" spc="-100" dirty="0"/>
              <a:t>      </a:t>
            </a:r>
            <a:r>
              <a:rPr lang="ko-KR" altLang="en-US" sz="1200" spc="-100" dirty="0"/>
              <a:t>모든 투입</a:t>
            </a:r>
            <a:r>
              <a:rPr lang="en-US" altLang="ko-KR" sz="1200" spc="-100" dirty="0"/>
              <a:t>/</a:t>
            </a:r>
            <a:r>
              <a:rPr lang="ko-KR" altLang="en-US" sz="1200" spc="-100" dirty="0"/>
              <a:t>산출물 </a:t>
            </a:r>
            <a:endParaRPr lang="en-US" altLang="ko-KR" sz="1200" spc="-1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6CB8851-3EC3-966E-37DA-52E66BC5BB1D}"/>
              </a:ext>
            </a:extLst>
          </p:cNvPr>
          <p:cNvSpPr txBox="1"/>
          <p:nvPr/>
        </p:nvSpPr>
        <p:spPr>
          <a:xfrm>
            <a:off x="5152300" y="303203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환경영향과 관련된 </a:t>
            </a:r>
            <a:endParaRPr lang="en-US" altLang="ko-KR" sz="1200" spc="-100" dirty="0"/>
          </a:p>
          <a:p>
            <a:r>
              <a:rPr lang="en-US" altLang="ko-KR" sz="1200" spc="-100" dirty="0"/>
              <a:t>     </a:t>
            </a:r>
            <a:r>
              <a:rPr lang="ko-KR" altLang="en-US" sz="1200" spc="-100" dirty="0"/>
              <a:t>모든 투입</a:t>
            </a:r>
            <a:r>
              <a:rPr lang="en-US" altLang="ko-KR" sz="1200" spc="-100" dirty="0"/>
              <a:t>/</a:t>
            </a:r>
            <a:r>
              <a:rPr lang="ko-KR" altLang="en-US" sz="1200" spc="-100" dirty="0"/>
              <a:t>산출물 </a:t>
            </a:r>
            <a:endParaRPr lang="en-US" altLang="ko-KR" sz="1200" spc="-1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E5D77E0-1FB9-874C-2DF3-AF53ACD496E3}"/>
              </a:ext>
            </a:extLst>
          </p:cNvPr>
          <p:cNvSpPr txBox="1"/>
          <p:nvPr/>
        </p:nvSpPr>
        <p:spPr>
          <a:xfrm>
            <a:off x="1759157" y="3790595"/>
            <a:ext cx="146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측정치 </a:t>
            </a:r>
            <a:r>
              <a:rPr lang="en-US" altLang="ko-KR" sz="1200" spc="-100" dirty="0"/>
              <a:t>(</a:t>
            </a:r>
            <a:r>
              <a:rPr lang="ko-KR" altLang="en-US" sz="1200" spc="-100" dirty="0"/>
              <a:t>필수</a:t>
            </a:r>
            <a:r>
              <a:rPr lang="en-US" altLang="ko-KR" sz="1200" spc="-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계산치 </a:t>
            </a:r>
            <a:r>
              <a:rPr lang="en-US" altLang="ko-KR" sz="1200" spc="-100" dirty="0"/>
              <a:t>(</a:t>
            </a:r>
            <a:r>
              <a:rPr lang="ko-KR" altLang="en-US" sz="1200" spc="-100" dirty="0"/>
              <a:t>측정치에 </a:t>
            </a:r>
            <a:endParaRPr lang="en-US" altLang="ko-KR" sz="1200" spc="-100" dirty="0"/>
          </a:p>
          <a:p>
            <a:r>
              <a:rPr lang="en-US" altLang="ko-KR" sz="1200" spc="-100" dirty="0"/>
              <a:t>      </a:t>
            </a:r>
            <a:r>
              <a:rPr lang="ko-KR" altLang="en-US" sz="1200" spc="-100" dirty="0"/>
              <a:t>기반한 할당</a:t>
            </a:r>
            <a:r>
              <a:rPr lang="en-US" altLang="ko-KR" sz="1200" spc="-100" dirty="0"/>
              <a:t>)</a:t>
            </a:r>
            <a:r>
              <a:rPr lang="ko-KR" altLang="en-US" sz="1200" spc="-100" dirty="0"/>
              <a:t>  </a:t>
            </a:r>
            <a:endParaRPr lang="en-US" altLang="ko-KR" sz="1200" spc="-1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A249AEF-9C51-E310-1651-581C46FC1B1A}"/>
              </a:ext>
            </a:extLst>
          </p:cNvPr>
          <p:cNvSpPr txBox="1"/>
          <p:nvPr/>
        </p:nvSpPr>
        <p:spPr>
          <a:xfrm>
            <a:off x="3358965" y="3766401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측정치 </a:t>
            </a:r>
            <a:r>
              <a:rPr lang="en-US" altLang="ko-KR" sz="1200" spc="-100" dirty="0"/>
              <a:t>(</a:t>
            </a:r>
            <a:r>
              <a:rPr lang="ko-KR" altLang="en-US" sz="1200" spc="-100" dirty="0"/>
              <a:t>우선</a:t>
            </a:r>
            <a:r>
              <a:rPr lang="en-US" altLang="ko-KR" sz="1200" spc="-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계산치 </a:t>
            </a:r>
            <a:r>
              <a:rPr lang="en-US" altLang="ko-KR" sz="1200" spc="-100" dirty="0"/>
              <a:t>(</a:t>
            </a:r>
            <a:r>
              <a:rPr lang="ko-KR" altLang="en-US" sz="1200" spc="-100" dirty="0"/>
              <a:t>투입</a:t>
            </a:r>
            <a:r>
              <a:rPr lang="en-US" altLang="ko-KR" sz="1200" spc="-100" dirty="0"/>
              <a:t>/</a:t>
            </a:r>
            <a:r>
              <a:rPr lang="ko-KR" altLang="en-US" sz="1200" spc="-100" dirty="0"/>
              <a:t>산출량</a:t>
            </a:r>
            <a:r>
              <a:rPr lang="en-US" altLang="ko-KR" sz="1200" spc="-100" dirty="0"/>
              <a:t>,</a:t>
            </a:r>
          </a:p>
          <a:p>
            <a:r>
              <a:rPr lang="en-US" altLang="ko-KR" sz="1200" spc="-100" dirty="0"/>
              <a:t>      </a:t>
            </a:r>
            <a:r>
              <a:rPr lang="ko-KR" altLang="en-US" sz="1200" spc="-100" dirty="0"/>
              <a:t>할당 등</a:t>
            </a:r>
            <a:r>
              <a:rPr lang="en-US" altLang="ko-KR" sz="1200" spc="-100" dirty="0"/>
              <a:t>)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38C6995-0652-6B7B-F11E-11A4478CCE53}"/>
              </a:ext>
            </a:extLst>
          </p:cNvPr>
          <p:cNvSpPr txBox="1"/>
          <p:nvPr/>
        </p:nvSpPr>
        <p:spPr>
          <a:xfrm>
            <a:off x="5148990" y="3745070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측정치 및 계산치</a:t>
            </a:r>
            <a:endParaRPr lang="en-US" altLang="ko-KR" sz="1200" spc="-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계산치 </a:t>
            </a:r>
            <a:r>
              <a:rPr lang="en-US" altLang="ko-KR" sz="1200" spc="-100" dirty="0"/>
              <a:t>(</a:t>
            </a:r>
            <a:r>
              <a:rPr lang="ko-KR" altLang="en-US" sz="1200" spc="-100" dirty="0"/>
              <a:t>투입</a:t>
            </a:r>
            <a:r>
              <a:rPr lang="en-US" altLang="ko-KR" sz="1200" spc="-100" dirty="0"/>
              <a:t>/</a:t>
            </a:r>
            <a:r>
              <a:rPr lang="ko-KR" altLang="en-US" sz="1200" spc="-100" dirty="0"/>
              <a:t>산출량</a:t>
            </a:r>
            <a:r>
              <a:rPr lang="en-US" altLang="ko-KR" sz="1200" spc="-100" dirty="0"/>
              <a:t>,</a:t>
            </a:r>
          </a:p>
          <a:p>
            <a:r>
              <a:rPr lang="en-US" altLang="ko-KR" sz="1200" spc="-100" dirty="0"/>
              <a:t>     </a:t>
            </a:r>
            <a:r>
              <a:rPr lang="ko-KR" altLang="en-US" sz="1200" spc="-100" dirty="0"/>
              <a:t>할당 등</a:t>
            </a:r>
            <a:r>
              <a:rPr lang="en-US" altLang="ko-KR" sz="1200" spc="-100" dirty="0"/>
              <a:t>)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16AF213-82D4-2764-8A35-651D152F8062}"/>
              </a:ext>
            </a:extLst>
          </p:cNvPr>
          <p:cNvSpPr txBox="1"/>
          <p:nvPr/>
        </p:nvSpPr>
        <p:spPr>
          <a:xfrm>
            <a:off x="1751141" y="4519527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탄소배출량</a:t>
            </a:r>
            <a:endParaRPr lang="en-US" altLang="ko-KR" sz="1200" spc="-1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82F894A3-2633-63F3-E07F-6F17AFCAD00B}"/>
              </a:ext>
            </a:extLst>
          </p:cNvPr>
          <p:cNvSpPr txBox="1"/>
          <p:nvPr/>
        </p:nvSpPr>
        <p:spPr>
          <a:xfrm>
            <a:off x="3358965" y="4519527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탄소배출량</a:t>
            </a:r>
            <a:endParaRPr lang="en-US" altLang="ko-KR" sz="1200" spc="-1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A9D5184-2361-0F60-36AA-E0DD8DA2221A}"/>
              </a:ext>
            </a:extLst>
          </p:cNvPr>
          <p:cNvSpPr txBox="1"/>
          <p:nvPr/>
        </p:nvSpPr>
        <p:spPr>
          <a:xfrm>
            <a:off x="5148990" y="4519527"/>
            <a:ext cx="1535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 dirty="0"/>
              <a:t>탄소배출량</a:t>
            </a:r>
            <a:endParaRPr lang="en-US" altLang="ko-KR" sz="1200" spc="-100" dirty="0"/>
          </a:p>
          <a:p>
            <a:r>
              <a:rPr lang="en-US" altLang="ko-KR" sz="1200" spc="-100" dirty="0"/>
              <a:t>     </a:t>
            </a:r>
            <a:r>
              <a:rPr lang="ko-KR" altLang="en-US" sz="1200" b="1" spc="-100" dirty="0"/>
              <a:t>자원소모</a:t>
            </a:r>
            <a:endParaRPr lang="en-US" altLang="ko-KR" sz="1200" b="1" spc="-100" dirty="0"/>
          </a:p>
          <a:p>
            <a:r>
              <a:rPr lang="en-US" altLang="ko-KR" sz="1200" b="1" spc="-100" dirty="0"/>
              <a:t>     </a:t>
            </a:r>
            <a:r>
              <a:rPr lang="ko-KR" altLang="en-US" sz="1200" b="1" spc="-100" dirty="0"/>
              <a:t>물발자국</a:t>
            </a:r>
            <a:endParaRPr lang="en-US" altLang="ko-KR" sz="1200" b="1" spc="-100" dirty="0"/>
          </a:p>
          <a:p>
            <a:r>
              <a:rPr lang="en-US" altLang="ko-KR" sz="1200" b="1" spc="-100"/>
              <a:t>     </a:t>
            </a:r>
            <a:r>
              <a:rPr lang="ko-KR" altLang="en-US" sz="1200" b="1" spc="-100"/>
              <a:t>오존층영향</a:t>
            </a:r>
            <a:endParaRPr lang="en-US" altLang="ko-KR" sz="1200" b="1" spc="-100" dirty="0"/>
          </a:p>
          <a:p>
            <a:r>
              <a:rPr lang="en-US" altLang="ko-KR" sz="1200" b="1" spc="-100"/>
              <a:t>     </a:t>
            </a:r>
            <a:r>
              <a:rPr lang="ko-KR" altLang="en-US" sz="1200" b="1" spc="-100"/>
              <a:t>광화학스모그 </a:t>
            </a:r>
            <a:r>
              <a:rPr lang="ko-KR" altLang="en-US" sz="1200" b="1" spc="-100" dirty="0"/>
              <a:t>외</a:t>
            </a:r>
            <a:endParaRPr lang="en-US" altLang="ko-KR" sz="1200" b="1" spc="-100" dirty="0"/>
          </a:p>
        </p:txBody>
      </p:sp>
      <p:sp>
        <p:nvSpPr>
          <p:cNvPr id="191" name="다이아몬드 190">
            <a:extLst>
              <a:ext uri="{FF2B5EF4-FFF2-40B4-BE49-F238E27FC236}">
                <a16:creationId xmlns:a16="http://schemas.microsoft.com/office/drawing/2014/main" id="{502E4601-AA4A-F0FB-66F2-0987F8325CC7}"/>
              </a:ext>
            </a:extLst>
          </p:cNvPr>
          <p:cNvSpPr/>
          <p:nvPr/>
        </p:nvSpPr>
        <p:spPr>
          <a:xfrm>
            <a:off x="8299006" y="3032720"/>
            <a:ext cx="2398108" cy="2398352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115F3177-320B-8AB5-CAA3-D81828C34CE6}"/>
              </a:ext>
            </a:extLst>
          </p:cNvPr>
          <p:cNvSpPr/>
          <p:nvPr/>
        </p:nvSpPr>
        <p:spPr>
          <a:xfrm>
            <a:off x="9035746" y="3763343"/>
            <a:ext cx="914400" cy="914400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다이아몬드 192">
            <a:extLst>
              <a:ext uri="{FF2B5EF4-FFF2-40B4-BE49-F238E27FC236}">
                <a16:creationId xmlns:a16="http://schemas.microsoft.com/office/drawing/2014/main" id="{ABE84F7C-B31A-DB75-CFE4-798BDDE39226}"/>
              </a:ext>
            </a:extLst>
          </p:cNvPr>
          <p:cNvSpPr/>
          <p:nvPr/>
        </p:nvSpPr>
        <p:spPr>
          <a:xfrm>
            <a:off x="8644368" y="3407348"/>
            <a:ext cx="1700769" cy="1656399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3C8296CF-4ACD-84D9-9F94-D72CD624FEAB}"/>
              </a:ext>
            </a:extLst>
          </p:cNvPr>
          <p:cNvCxnSpPr>
            <a:cxnSpLocks/>
          </p:cNvCxnSpPr>
          <p:nvPr/>
        </p:nvCxnSpPr>
        <p:spPr>
          <a:xfrm>
            <a:off x="9502568" y="2714292"/>
            <a:ext cx="0" cy="2957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2856C494-40D9-BFFA-99CC-E61FFB720699}"/>
              </a:ext>
            </a:extLst>
          </p:cNvPr>
          <p:cNvCxnSpPr>
            <a:cxnSpLocks/>
          </p:cNvCxnSpPr>
          <p:nvPr/>
        </p:nvCxnSpPr>
        <p:spPr>
          <a:xfrm>
            <a:off x="8111433" y="4231069"/>
            <a:ext cx="273589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CB923ACB-48DB-644F-82AB-0E8100C050C6}"/>
              </a:ext>
            </a:extLst>
          </p:cNvPr>
          <p:cNvSpPr txBox="1"/>
          <p:nvPr/>
        </p:nvSpPr>
        <p:spPr>
          <a:xfrm>
            <a:off x="8922175" y="1989477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00" dirty="0"/>
              <a:t>전과정 데이터 </a:t>
            </a:r>
            <a:endParaRPr lang="en-US" altLang="ko-KR" sz="1200" b="1" spc="-100" dirty="0"/>
          </a:p>
          <a:p>
            <a:pPr algn="ctr"/>
            <a:r>
              <a:rPr lang="ko-KR" altLang="en-US" sz="1200" b="1" spc="-100" dirty="0"/>
              <a:t>수집 범위 </a:t>
            </a:r>
            <a:endParaRPr lang="en-US" altLang="ko-KR" sz="1200" b="1" spc="-100" dirty="0"/>
          </a:p>
          <a:p>
            <a:pPr algn="ctr"/>
            <a:r>
              <a:rPr lang="en-US" altLang="ko-KR" sz="1200" b="1" spc="-100" dirty="0"/>
              <a:t>(</a:t>
            </a:r>
            <a:r>
              <a:rPr lang="ko-KR" altLang="en-US" sz="1200" b="1" spc="-100" dirty="0"/>
              <a:t>현장 데이터</a:t>
            </a:r>
            <a:r>
              <a:rPr lang="en-US" altLang="ko-KR" sz="1200" b="1" spc="-100" dirty="0"/>
              <a:t>)</a:t>
            </a:r>
            <a:endParaRPr lang="ko-KR" altLang="en-US" sz="1200" b="1" spc="-1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3CBD67B-50CC-0A8E-2A40-8A88F2665649}"/>
              </a:ext>
            </a:extLst>
          </p:cNvPr>
          <p:cNvSpPr txBox="1"/>
          <p:nvPr/>
        </p:nvSpPr>
        <p:spPr>
          <a:xfrm>
            <a:off x="6901018" y="3905065"/>
            <a:ext cx="121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/>
              <a:t>주요 현장 </a:t>
            </a:r>
            <a:endParaRPr lang="en-US" altLang="ko-KR" sz="1200" b="1" spc="-100" dirty="0"/>
          </a:p>
          <a:p>
            <a:pPr algn="ctr"/>
            <a:r>
              <a:rPr lang="ko-KR" altLang="en-US" sz="1200" b="1" spc="-100" dirty="0"/>
              <a:t>수집 데이터의 </a:t>
            </a:r>
            <a:endParaRPr lang="en-US" altLang="ko-KR" sz="1200" b="1" spc="-100" dirty="0"/>
          </a:p>
          <a:p>
            <a:pPr algn="ctr"/>
            <a:r>
              <a:rPr lang="ko-KR" altLang="en-US" sz="1200" b="1" spc="-100" dirty="0"/>
              <a:t>종류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7651F88-8F65-C7EE-B510-207F0B61C80A}"/>
              </a:ext>
            </a:extLst>
          </p:cNvPr>
          <p:cNvSpPr txBox="1"/>
          <p:nvPr/>
        </p:nvSpPr>
        <p:spPr>
          <a:xfrm>
            <a:off x="10781859" y="4011402"/>
            <a:ext cx="1218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00" dirty="0"/>
              <a:t>현장 수집 </a:t>
            </a:r>
            <a:endParaRPr lang="en-US" altLang="ko-KR" sz="1200" b="1" spc="-100" dirty="0"/>
          </a:p>
          <a:p>
            <a:pPr algn="ctr"/>
            <a:r>
              <a:rPr lang="ko-KR" altLang="en-US" sz="1200" b="1" spc="-100" dirty="0"/>
              <a:t>데이터의 품질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5C7ECD1-7C6E-1646-B341-5F6F33DFD1B7}"/>
              </a:ext>
            </a:extLst>
          </p:cNvPr>
          <p:cNvSpPr txBox="1"/>
          <p:nvPr/>
        </p:nvSpPr>
        <p:spPr>
          <a:xfrm>
            <a:off x="9037057" y="5749500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00" dirty="0"/>
              <a:t>환경영향</a:t>
            </a:r>
            <a:endParaRPr lang="en-US" altLang="ko-KR" sz="1200" b="1" spc="-100" dirty="0"/>
          </a:p>
          <a:p>
            <a:pPr algn="ctr"/>
            <a:r>
              <a:rPr lang="ko-KR" altLang="en-US" sz="1200" b="1" spc="-100" dirty="0"/>
              <a:t>정량화 범위</a:t>
            </a: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B60633C-A76F-D7B8-E36A-4609EB20ED6E}"/>
              </a:ext>
            </a:extLst>
          </p:cNvPr>
          <p:cNvSpPr/>
          <p:nvPr/>
        </p:nvSpPr>
        <p:spPr>
          <a:xfrm>
            <a:off x="9439443" y="2991457"/>
            <a:ext cx="120034" cy="1096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88C1E00-577E-CF39-6191-61D34FF57DE4}"/>
              </a:ext>
            </a:extLst>
          </p:cNvPr>
          <p:cNvSpPr/>
          <p:nvPr/>
        </p:nvSpPr>
        <p:spPr>
          <a:xfrm>
            <a:off x="3856390" y="1753918"/>
            <a:ext cx="120034" cy="10969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0569E9DC-B5C1-6D19-C966-E01E843B302E}"/>
              </a:ext>
            </a:extLst>
          </p:cNvPr>
          <p:cNvSpPr/>
          <p:nvPr/>
        </p:nvSpPr>
        <p:spPr>
          <a:xfrm>
            <a:off x="8993077" y="4173508"/>
            <a:ext cx="120034" cy="10969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9BDDA836-25D7-BD0B-549F-A698CC70FC99}"/>
              </a:ext>
            </a:extLst>
          </p:cNvPr>
          <p:cNvSpPr/>
          <p:nvPr/>
        </p:nvSpPr>
        <p:spPr>
          <a:xfrm>
            <a:off x="9440744" y="3731011"/>
            <a:ext cx="120034" cy="10969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8CCE686-0A3E-3BBA-A93A-7D3E9D4E3C6B}"/>
              </a:ext>
            </a:extLst>
          </p:cNvPr>
          <p:cNvSpPr/>
          <p:nvPr/>
        </p:nvSpPr>
        <p:spPr>
          <a:xfrm>
            <a:off x="10606185" y="4175000"/>
            <a:ext cx="120034" cy="10969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7ABE1D13-DF5E-9950-73F9-DED77ED0D4A9}"/>
              </a:ext>
            </a:extLst>
          </p:cNvPr>
          <p:cNvSpPr/>
          <p:nvPr/>
        </p:nvSpPr>
        <p:spPr>
          <a:xfrm>
            <a:off x="9448364" y="4605698"/>
            <a:ext cx="120034" cy="10969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4FD15097-EC38-B6BB-CF27-291443084BE8}"/>
              </a:ext>
            </a:extLst>
          </p:cNvPr>
          <p:cNvCxnSpPr>
            <a:cxnSpLocks/>
            <a:stCxn id="204" idx="1"/>
            <a:endCxn id="203" idx="6"/>
          </p:cNvCxnSpPr>
          <p:nvPr/>
        </p:nvCxnSpPr>
        <p:spPr>
          <a:xfrm flipH="1" flipV="1">
            <a:off x="9560778" y="3785861"/>
            <a:ext cx="1062986" cy="40520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172A8B79-8701-F992-0651-635026969E77}"/>
              </a:ext>
            </a:extLst>
          </p:cNvPr>
          <p:cNvCxnSpPr>
            <a:cxnSpLocks/>
            <a:stCxn id="203" idx="3"/>
            <a:endCxn id="202" idx="7"/>
          </p:cNvCxnSpPr>
          <p:nvPr/>
        </p:nvCxnSpPr>
        <p:spPr>
          <a:xfrm flipH="1">
            <a:off x="9095532" y="3824645"/>
            <a:ext cx="362791" cy="36492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3BC8FF0F-C20F-7EB4-3EB5-83708AC19C97}"/>
              </a:ext>
            </a:extLst>
          </p:cNvPr>
          <p:cNvCxnSpPr>
            <a:cxnSpLocks/>
            <a:stCxn id="205" idx="1"/>
            <a:endCxn id="202" idx="5"/>
          </p:cNvCxnSpPr>
          <p:nvPr/>
        </p:nvCxnSpPr>
        <p:spPr>
          <a:xfrm flipH="1" flipV="1">
            <a:off x="9095532" y="4267142"/>
            <a:ext cx="370411" cy="35462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E3E9C80D-6CE9-4376-8042-6EBB2B2268E3}"/>
              </a:ext>
            </a:extLst>
          </p:cNvPr>
          <p:cNvCxnSpPr>
            <a:cxnSpLocks/>
            <a:stCxn id="204" idx="3"/>
            <a:endCxn id="205" idx="6"/>
          </p:cNvCxnSpPr>
          <p:nvPr/>
        </p:nvCxnSpPr>
        <p:spPr>
          <a:xfrm flipH="1">
            <a:off x="9568398" y="4268634"/>
            <a:ext cx="1055366" cy="39191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타원 209">
            <a:extLst>
              <a:ext uri="{FF2B5EF4-FFF2-40B4-BE49-F238E27FC236}">
                <a16:creationId xmlns:a16="http://schemas.microsoft.com/office/drawing/2014/main" id="{57A3338C-2178-9A21-997F-D7EBDB9B8EC8}"/>
              </a:ext>
            </a:extLst>
          </p:cNvPr>
          <p:cNvSpPr/>
          <p:nvPr/>
        </p:nvSpPr>
        <p:spPr>
          <a:xfrm>
            <a:off x="2147640" y="1778422"/>
            <a:ext cx="120034" cy="10969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A36D3FDB-3EB0-4308-8320-2622A8491A90}"/>
              </a:ext>
            </a:extLst>
          </p:cNvPr>
          <p:cNvSpPr/>
          <p:nvPr/>
        </p:nvSpPr>
        <p:spPr>
          <a:xfrm>
            <a:off x="9440744" y="3169877"/>
            <a:ext cx="120034" cy="10969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34D3644B-0664-FA88-C35A-E21F2FD4CF7F}"/>
              </a:ext>
            </a:extLst>
          </p:cNvPr>
          <p:cNvSpPr/>
          <p:nvPr/>
        </p:nvSpPr>
        <p:spPr>
          <a:xfrm>
            <a:off x="8597691" y="4180697"/>
            <a:ext cx="120034" cy="10969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C3B4D8D3-A8F7-0F4B-59D5-5F2224E552BE}"/>
              </a:ext>
            </a:extLst>
          </p:cNvPr>
          <p:cNvSpPr/>
          <p:nvPr/>
        </p:nvSpPr>
        <p:spPr>
          <a:xfrm>
            <a:off x="9444030" y="4752894"/>
            <a:ext cx="120034" cy="10969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F18E180-0797-3CED-2649-171EDCCC1B69}"/>
              </a:ext>
            </a:extLst>
          </p:cNvPr>
          <p:cNvSpPr/>
          <p:nvPr/>
        </p:nvSpPr>
        <p:spPr>
          <a:xfrm>
            <a:off x="8238989" y="4174558"/>
            <a:ext cx="120034" cy="1096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913213DA-1EBC-C0FE-4C8F-0BC2A54BF14B}"/>
              </a:ext>
            </a:extLst>
          </p:cNvPr>
          <p:cNvSpPr/>
          <p:nvPr/>
        </p:nvSpPr>
        <p:spPr>
          <a:xfrm>
            <a:off x="10256479" y="4181246"/>
            <a:ext cx="120034" cy="10969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5B864DBD-CBE8-1839-AE07-F17C26F51F8C}"/>
              </a:ext>
            </a:extLst>
          </p:cNvPr>
          <p:cNvSpPr/>
          <p:nvPr/>
        </p:nvSpPr>
        <p:spPr>
          <a:xfrm>
            <a:off x="9432929" y="5355679"/>
            <a:ext cx="120034" cy="1096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D1E355BF-8A40-A4A3-3F2A-6BDA40F5D0B1}"/>
              </a:ext>
            </a:extLst>
          </p:cNvPr>
          <p:cNvSpPr/>
          <p:nvPr/>
        </p:nvSpPr>
        <p:spPr>
          <a:xfrm>
            <a:off x="10035155" y="4180697"/>
            <a:ext cx="120034" cy="1096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5B98F6CE-CCAA-A315-E9C8-6CFFD606F8F8}"/>
              </a:ext>
            </a:extLst>
          </p:cNvPr>
          <p:cNvCxnSpPr>
            <a:cxnSpLocks/>
            <a:stCxn id="215" idx="0"/>
            <a:endCxn id="211" idx="5"/>
          </p:cNvCxnSpPr>
          <p:nvPr/>
        </p:nvCxnSpPr>
        <p:spPr>
          <a:xfrm flipH="1" flipV="1">
            <a:off x="9543199" y="3263511"/>
            <a:ext cx="773297" cy="917735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A5067875-B79B-B60F-EB06-436169E1829A}"/>
              </a:ext>
            </a:extLst>
          </p:cNvPr>
          <p:cNvCxnSpPr>
            <a:cxnSpLocks/>
            <a:stCxn id="212" idx="7"/>
            <a:endCxn id="211" idx="3"/>
          </p:cNvCxnSpPr>
          <p:nvPr/>
        </p:nvCxnSpPr>
        <p:spPr>
          <a:xfrm flipV="1">
            <a:off x="8700146" y="3263511"/>
            <a:ext cx="758177" cy="93325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73706C17-4F5C-5697-349D-33AA919851C3}"/>
              </a:ext>
            </a:extLst>
          </p:cNvPr>
          <p:cNvCxnSpPr>
            <a:cxnSpLocks/>
            <a:stCxn id="213" idx="7"/>
            <a:endCxn id="215" idx="3"/>
          </p:cNvCxnSpPr>
          <p:nvPr/>
        </p:nvCxnSpPr>
        <p:spPr>
          <a:xfrm flipV="1">
            <a:off x="9546485" y="4274880"/>
            <a:ext cx="727573" cy="49407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C6C02403-20EE-5573-63AA-D03A61678A61}"/>
              </a:ext>
            </a:extLst>
          </p:cNvPr>
          <p:cNvCxnSpPr>
            <a:cxnSpLocks/>
            <a:stCxn id="213" idx="1"/>
            <a:endCxn id="212" idx="5"/>
          </p:cNvCxnSpPr>
          <p:nvPr/>
        </p:nvCxnSpPr>
        <p:spPr>
          <a:xfrm flipH="1" flipV="1">
            <a:off x="8700146" y="4274331"/>
            <a:ext cx="761463" cy="49462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0B9D4A0-7AB3-F296-CEBD-2B394B33C7CE}"/>
              </a:ext>
            </a:extLst>
          </p:cNvPr>
          <p:cNvCxnSpPr>
            <a:cxnSpLocks/>
            <a:stCxn id="214" idx="7"/>
            <a:endCxn id="200" idx="3"/>
          </p:cNvCxnSpPr>
          <p:nvPr/>
        </p:nvCxnSpPr>
        <p:spPr>
          <a:xfrm flipV="1">
            <a:off x="8341444" y="3085091"/>
            <a:ext cx="1115578" cy="11055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1B0349C0-E2BA-7629-44CF-EFEFB808EC68}"/>
              </a:ext>
            </a:extLst>
          </p:cNvPr>
          <p:cNvCxnSpPr>
            <a:cxnSpLocks/>
            <a:stCxn id="216" idx="1"/>
            <a:endCxn id="214" idx="5"/>
          </p:cNvCxnSpPr>
          <p:nvPr/>
        </p:nvCxnSpPr>
        <p:spPr>
          <a:xfrm flipH="1" flipV="1">
            <a:off x="8341444" y="4268192"/>
            <a:ext cx="1109064" cy="11035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8F183C-CD6F-40B7-A3C3-F632A0198A43}"/>
              </a:ext>
            </a:extLst>
          </p:cNvPr>
          <p:cNvCxnSpPr>
            <a:cxnSpLocks/>
            <a:stCxn id="216" idx="7"/>
            <a:endCxn id="217" idx="4"/>
          </p:cNvCxnSpPr>
          <p:nvPr/>
        </p:nvCxnSpPr>
        <p:spPr>
          <a:xfrm flipV="1">
            <a:off x="9535384" y="4290396"/>
            <a:ext cx="559788" cy="108134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020E720E-B5B8-B5FC-C52A-C8A8BC0D8736}"/>
              </a:ext>
            </a:extLst>
          </p:cNvPr>
          <p:cNvCxnSpPr>
            <a:cxnSpLocks/>
            <a:stCxn id="217" idx="0"/>
            <a:endCxn id="200" idx="5"/>
          </p:cNvCxnSpPr>
          <p:nvPr/>
        </p:nvCxnSpPr>
        <p:spPr>
          <a:xfrm flipH="1" flipV="1">
            <a:off x="9541898" y="3085091"/>
            <a:ext cx="553274" cy="109560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타원 225">
            <a:extLst>
              <a:ext uri="{FF2B5EF4-FFF2-40B4-BE49-F238E27FC236}">
                <a16:creationId xmlns:a16="http://schemas.microsoft.com/office/drawing/2014/main" id="{2C97089C-4C26-7398-F991-9291FE88967D}"/>
              </a:ext>
            </a:extLst>
          </p:cNvPr>
          <p:cNvSpPr/>
          <p:nvPr/>
        </p:nvSpPr>
        <p:spPr>
          <a:xfrm>
            <a:off x="5501731" y="1781296"/>
            <a:ext cx="120034" cy="1096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637A730D-74A4-24B9-9304-7C6C19368434}"/>
              </a:ext>
            </a:extLst>
          </p:cNvPr>
          <p:cNvCxnSpPr>
            <a:cxnSpLocks/>
          </p:cNvCxnSpPr>
          <p:nvPr/>
        </p:nvCxnSpPr>
        <p:spPr>
          <a:xfrm>
            <a:off x="566636" y="2175957"/>
            <a:ext cx="63302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C45653A0-0DCA-D168-AD7A-7097751CB0B9}"/>
              </a:ext>
            </a:extLst>
          </p:cNvPr>
          <p:cNvCxnSpPr>
            <a:cxnSpLocks/>
          </p:cNvCxnSpPr>
          <p:nvPr/>
        </p:nvCxnSpPr>
        <p:spPr>
          <a:xfrm>
            <a:off x="543312" y="2961917"/>
            <a:ext cx="63302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C523BDD9-3944-3290-0F46-C61F179ABEFD}"/>
              </a:ext>
            </a:extLst>
          </p:cNvPr>
          <p:cNvCxnSpPr>
            <a:cxnSpLocks/>
          </p:cNvCxnSpPr>
          <p:nvPr/>
        </p:nvCxnSpPr>
        <p:spPr>
          <a:xfrm>
            <a:off x="527802" y="3725973"/>
            <a:ext cx="63302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AEE8E104-4589-B533-D122-8B9DAB4D4783}"/>
              </a:ext>
            </a:extLst>
          </p:cNvPr>
          <p:cNvCxnSpPr>
            <a:cxnSpLocks/>
          </p:cNvCxnSpPr>
          <p:nvPr/>
        </p:nvCxnSpPr>
        <p:spPr>
          <a:xfrm>
            <a:off x="524958" y="4450777"/>
            <a:ext cx="63302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57ED60E7-3292-F2EC-9645-A421693DB531}"/>
              </a:ext>
            </a:extLst>
          </p:cNvPr>
          <p:cNvGrpSpPr/>
          <p:nvPr/>
        </p:nvGrpSpPr>
        <p:grpSpPr>
          <a:xfrm>
            <a:off x="1727706" y="1687901"/>
            <a:ext cx="3387871" cy="4695330"/>
            <a:chOff x="1719823" y="1459955"/>
            <a:chExt cx="3387871" cy="4711207"/>
          </a:xfrm>
        </p:grpSpPr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F5F731E9-4DA6-C5B6-001D-DF7ABF39F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9823" y="1459955"/>
              <a:ext cx="0" cy="469082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7F4E36D7-F889-EF66-9973-3676B2FB7FAE}"/>
                </a:ext>
              </a:extLst>
            </p:cNvPr>
            <p:cNvGrpSpPr/>
            <p:nvPr/>
          </p:nvGrpSpPr>
          <p:grpSpPr>
            <a:xfrm>
              <a:off x="3327438" y="1477850"/>
              <a:ext cx="1780256" cy="4693312"/>
              <a:chOff x="3327438" y="1477850"/>
              <a:chExt cx="1780256" cy="4693312"/>
            </a:xfrm>
          </p:grpSpPr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4E52CC00-DE0D-3A5D-06F3-2B1C39697D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438" y="1477850"/>
                <a:ext cx="0" cy="469082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>
                <a:extLst>
                  <a:ext uri="{FF2B5EF4-FFF2-40B4-BE49-F238E27FC236}">
                    <a16:creationId xmlns:a16="http://schemas.microsoft.com/office/drawing/2014/main" id="{D3FE044E-9EF9-7C63-CD01-D24B3A8640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7694" y="1480339"/>
                <a:ext cx="0" cy="469082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6" name="타원 235">
            <a:extLst>
              <a:ext uri="{FF2B5EF4-FFF2-40B4-BE49-F238E27FC236}">
                <a16:creationId xmlns:a16="http://schemas.microsoft.com/office/drawing/2014/main" id="{DADE8194-A47F-6E04-674C-654DFBFF3392}"/>
              </a:ext>
            </a:extLst>
          </p:cNvPr>
          <p:cNvSpPr/>
          <p:nvPr/>
        </p:nvSpPr>
        <p:spPr>
          <a:xfrm>
            <a:off x="775287" y="5694109"/>
            <a:ext cx="720444" cy="68004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목적</a:t>
            </a:r>
            <a:r>
              <a:rPr lang="en-US" altLang="ko-KR" sz="1200" b="1" dirty="0">
                <a:latin typeface="+mn-ea"/>
              </a:rPr>
              <a:t>/</a:t>
            </a:r>
          </a:p>
          <a:p>
            <a:pPr algn="ctr"/>
            <a:r>
              <a:rPr lang="ko-KR" altLang="en-US" sz="1200" b="1" dirty="0">
                <a:latin typeface="+mn-ea"/>
              </a:rPr>
              <a:t>용도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FFA3FD4-24D6-658C-62C2-9E74CDD9B712}"/>
              </a:ext>
            </a:extLst>
          </p:cNvPr>
          <p:cNvSpPr txBox="1"/>
          <p:nvPr/>
        </p:nvSpPr>
        <p:spPr>
          <a:xfrm>
            <a:off x="1751141" y="5681913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/>
              <a:t>탄소세 부과</a:t>
            </a:r>
            <a:endParaRPr lang="en-US" altLang="ko-KR" sz="1200" spc="-100" dirty="0"/>
          </a:p>
          <a:p>
            <a:r>
              <a:rPr lang="en-US" altLang="ko-KR" sz="1200" spc="-100" dirty="0"/>
              <a:t>     (</a:t>
            </a:r>
            <a:r>
              <a:rPr lang="ko-KR" altLang="en-US" sz="1200" spc="-100" dirty="0"/>
              <a:t>비용 산정</a:t>
            </a:r>
            <a:r>
              <a:rPr lang="en-US" altLang="ko-KR" sz="1200" spc="-100" dirty="0"/>
              <a:t>)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87D84D2-DC13-6B5E-5B51-1039BABDDCF8}"/>
              </a:ext>
            </a:extLst>
          </p:cNvPr>
          <p:cNvSpPr txBox="1"/>
          <p:nvPr/>
        </p:nvSpPr>
        <p:spPr>
          <a:xfrm>
            <a:off x="3358965" y="5689795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/>
              <a:t>탄소배출량 임계치 규제</a:t>
            </a:r>
            <a:endParaRPr lang="en-US" altLang="ko-KR" sz="1200" spc="-10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spc="-100"/>
              <a:t>공급망 흐름 정보공개</a:t>
            </a:r>
            <a:endParaRPr lang="en-US" altLang="ko-KR" sz="1200" b="1" spc="-100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1FFD260-B390-A65E-B2D3-F6EA3EEF8521}"/>
              </a:ext>
            </a:extLst>
          </p:cNvPr>
          <p:cNvSpPr txBox="1"/>
          <p:nvPr/>
        </p:nvSpPr>
        <p:spPr>
          <a:xfrm>
            <a:off x="5160718" y="5689795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pc="-100"/>
              <a:t>제품의 환경영향지표 </a:t>
            </a:r>
            <a:endParaRPr lang="en-US" altLang="ko-KR" sz="1200" spc="-100"/>
          </a:p>
          <a:p>
            <a:r>
              <a:rPr lang="en-US" altLang="ko-KR" sz="1200" spc="-100"/>
              <a:t>     </a:t>
            </a:r>
            <a:r>
              <a:rPr lang="ko-KR" altLang="en-US" sz="1200" spc="-100"/>
              <a:t>정보공개</a:t>
            </a:r>
            <a:endParaRPr lang="en-US" altLang="ko-KR" sz="1200" spc="-100" dirty="0"/>
          </a:p>
        </p:txBody>
      </p: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77657664-E532-B230-D662-3F996D8D8C99}"/>
              </a:ext>
            </a:extLst>
          </p:cNvPr>
          <p:cNvCxnSpPr>
            <a:cxnSpLocks/>
          </p:cNvCxnSpPr>
          <p:nvPr/>
        </p:nvCxnSpPr>
        <p:spPr>
          <a:xfrm>
            <a:off x="599144" y="5597655"/>
            <a:ext cx="63302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Google Shape;74;p4">
            <a:extLst>
              <a:ext uri="{FF2B5EF4-FFF2-40B4-BE49-F238E27FC236}">
                <a16:creationId xmlns:a16="http://schemas.microsoft.com/office/drawing/2014/main" id="{6936F6D2-31E3-7954-1812-95E120B23757}"/>
              </a:ext>
            </a:extLst>
          </p:cNvPr>
          <p:cNvSpPr txBox="1"/>
          <p:nvPr/>
        </p:nvSpPr>
        <p:spPr>
          <a:xfrm>
            <a:off x="494548" y="840612"/>
            <a:ext cx="11442051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/>
              <a:t>테스트베드는 </a:t>
            </a:r>
            <a:r>
              <a:rPr lang="en-US" altLang="ko-KR" sz="1800" b="1"/>
              <a:t>CBAM</a:t>
            </a:r>
            <a:r>
              <a:rPr lang="ko-KR" altLang="en-US" sz="1800" b="1"/>
              <a:t>규제 우선 대응을 목표로 추진하였으나</a:t>
            </a:r>
            <a:r>
              <a:rPr lang="en-US" altLang="ko-KR" sz="1800" b="1"/>
              <a:t>, </a:t>
            </a:r>
            <a:r>
              <a:rPr lang="ko-KR" altLang="en-US" sz="1800" b="1"/>
              <a:t>데이터 수집 및 분석범위는 향후 </a:t>
            </a:r>
            <a:r>
              <a:rPr lang="en-US" altLang="ko-KR" sz="1800" b="1"/>
              <a:t>PCF, DPP</a:t>
            </a:r>
            <a:r>
              <a:rPr lang="ko-KR" altLang="en-US" sz="1800" b="1"/>
              <a:t>까지</a:t>
            </a:r>
            <a:endParaRPr lang="en-US" altLang="ko-KR" sz="1800" b="1"/>
          </a:p>
          <a:p>
            <a:pPr marL="287020" marR="0" lvl="0" indent="-28702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/>
              <a:t>대응하도록 범위를 확대</a:t>
            </a:r>
            <a:r>
              <a:rPr lang="en-US" altLang="ko-KR" sz="1800" b="1"/>
              <a:t>,</a:t>
            </a:r>
            <a:r>
              <a:rPr lang="ko-KR" altLang="en-US" sz="1800" b="1"/>
              <a:t>적용함 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3697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F680957F-8C20-9679-D7C6-6DD865A1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>
            <a:extLst>
              <a:ext uri="{FF2B5EF4-FFF2-40B4-BE49-F238E27FC236}">
                <a16:creationId xmlns:a16="http://schemas.microsoft.com/office/drawing/2014/main" id="{40F39CBF-D717-A996-C62F-ABFB67FBCF02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">
            <a:extLst>
              <a:ext uri="{FF2B5EF4-FFF2-40B4-BE49-F238E27FC236}">
                <a16:creationId xmlns:a16="http://schemas.microsoft.com/office/drawing/2014/main" id="{A8CD6068-75D1-946C-2500-C37E385553FE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테스트베드 추진배경 및 경과</a:t>
            </a:r>
            <a:endParaRPr/>
          </a:p>
        </p:txBody>
      </p:sp>
      <p:sp>
        <p:nvSpPr>
          <p:cNvPr id="25" name="Google Shape;74;p4">
            <a:extLst>
              <a:ext uri="{FF2B5EF4-FFF2-40B4-BE49-F238E27FC236}">
                <a16:creationId xmlns:a16="http://schemas.microsoft.com/office/drawing/2014/main" id="{ECE0A5A5-C5ED-FF7B-E985-29134BF02795}"/>
              </a:ext>
            </a:extLst>
          </p:cNvPr>
          <p:cNvSpPr txBox="1"/>
          <p:nvPr/>
        </p:nvSpPr>
        <p:spPr>
          <a:xfrm>
            <a:off x="494549" y="989549"/>
            <a:ext cx="116974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</a:t>
            </a:r>
            <a:r>
              <a:rPr lang="en-US" alt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최종인증은 수요기업이 요구하는 방법론</a:t>
            </a:r>
            <a:r>
              <a:rPr lang="en-US" alt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인증종류에 따라 배출량재산정이 필요함</a:t>
            </a:r>
            <a:r>
              <a:rPr lang="en-US" alt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F43C9573-1B37-F093-594E-C3E7A57E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2" y="1574284"/>
            <a:ext cx="10988163" cy="48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3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E79D3272-DE18-B1F7-770C-6949BE45B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B026E364-8334-EFBC-317A-0A70D51A30CF}"/>
              </a:ext>
            </a:extLst>
          </p:cNvPr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36A30683-6A40-6B01-B449-BFBBD141DB5F}"/>
              </a:ext>
            </a:extLst>
          </p:cNvPr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현황분석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탄소배출현황 진단분석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1" name="Google Shape;74;p4">
            <a:extLst>
              <a:ext uri="{FF2B5EF4-FFF2-40B4-BE49-F238E27FC236}">
                <a16:creationId xmlns:a16="http://schemas.microsoft.com/office/drawing/2014/main" id="{36376135-43D9-9B76-4541-397578B0C122}"/>
              </a:ext>
            </a:extLst>
          </p:cNvPr>
          <p:cNvSpPr txBox="1"/>
          <p:nvPr/>
        </p:nvSpPr>
        <p:spPr>
          <a:xfrm>
            <a:off x="412647" y="843152"/>
            <a:ext cx="118974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/>
              <a:t>전사</a:t>
            </a:r>
            <a:r>
              <a:rPr lang="en-US" altLang="ko-KR" sz="1600" b="1"/>
              <a:t>/</a:t>
            </a:r>
            <a:r>
              <a:rPr lang="ko-KR" altLang="en-US" sz="1600" b="1"/>
              <a:t>전공정단위 데이터 관리체계로 탄소배출량의 과도한 산정 방지를 위해 수출품목</a:t>
            </a:r>
            <a:r>
              <a:rPr lang="en-US" altLang="ko-KR" sz="1600" b="1"/>
              <a:t>/</a:t>
            </a:r>
            <a:r>
              <a:rPr lang="ko-KR" altLang="en-US" sz="1600" b="1"/>
              <a:t>공정 위주로 데이터 분류 및 참조</a:t>
            </a:r>
            <a:r>
              <a:rPr lang="en-US" altLang="ko-KR" sz="1600" b="1"/>
              <a:t>DB </a:t>
            </a:r>
            <a:r>
              <a:rPr lang="ko-KR" altLang="en-US" sz="1600" b="1"/>
              <a:t>구성 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377368-8E2B-A456-1BD8-20F3E76853BF}"/>
              </a:ext>
            </a:extLst>
          </p:cNvPr>
          <p:cNvSpPr/>
          <p:nvPr/>
        </p:nvSpPr>
        <p:spPr>
          <a:xfrm>
            <a:off x="384722" y="1904551"/>
            <a:ext cx="2453390" cy="2341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대상 제품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 (RNV 026)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공정흐름도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]</a:t>
            </a:r>
            <a:endParaRPr lang="ko-KR" altLang="en-US" sz="1100" b="1" spc="-1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69FFFF-4981-6C2A-1DFB-7E757E9E0506}"/>
              </a:ext>
            </a:extLst>
          </p:cNvPr>
          <p:cNvGrpSpPr/>
          <p:nvPr/>
        </p:nvGrpSpPr>
        <p:grpSpPr>
          <a:xfrm>
            <a:off x="583216" y="2207681"/>
            <a:ext cx="2058872" cy="2511654"/>
            <a:chOff x="583216" y="2239213"/>
            <a:chExt cx="2058872" cy="251165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139736-2A37-318F-6E06-BC8C6928782B}"/>
                </a:ext>
              </a:extLst>
            </p:cNvPr>
            <p:cNvSpPr/>
            <p:nvPr/>
          </p:nvSpPr>
          <p:spPr>
            <a:xfrm>
              <a:off x="712405" y="2639316"/>
              <a:ext cx="661145" cy="16167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spc="-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가열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79D61-80D6-6812-71B5-7163ED7BE288}"/>
                </a:ext>
              </a:extLst>
            </p:cNvPr>
            <p:cNvSpPr/>
            <p:nvPr/>
          </p:nvSpPr>
          <p:spPr>
            <a:xfrm>
              <a:off x="712405" y="2923464"/>
              <a:ext cx="661145" cy="16167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spc="-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압출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B429DE-D5BE-2258-13DD-9CEDDD1A86CE}"/>
                </a:ext>
              </a:extLst>
            </p:cNvPr>
            <p:cNvSpPr/>
            <p:nvPr/>
          </p:nvSpPr>
          <p:spPr>
            <a:xfrm>
              <a:off x="712405" y="3207612"/>
              <a:ext cx="661145" cy="16167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spc="-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냉각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2CC6C1-1D57-F128-35B8-B4A58064CD61}"/>
                </a:ext>
              </a:extLst>
            </p:cNvPr>
            <p:cNvSpPr/>
            <p:nvPr/>
          </p:nvSpPr>
          <p:spPr>
            <a:xfrm>
              <a:off x="712405" y="3491760"/>
              <a:ext cx="661145" cy="16167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spc="-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절단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D85C2F-EB64-9234-2789-C51993E9E7D7}"/>
                </a:ext>
              </a:extLst>
            </p:cNvPr>
            <p:cNvSpPr/>
            <p:nvPr/>
          </p:nvSpPr>
          <p:spPr>
            <a:xfrm>
              <a:off x="583216" y="2507040"/>
              <a:ext cx="908588" cy="128846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89AF72-F3AA-548D-9733-E61D92C13328}"/>
                </a:ext>
              </a:extLst>
            </p:cNvPr>
            <p:cNvSpPr txBox="1"/>
            <p:nvPr/>
          </p:nvSpPr>
          <p:spPr>
            <a:xfrm>
              <a:off x="627916" y="2248251"/>
              <a:ext cx="608576" cy="178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00" dirty="0"/>
                <a:t>압출 </a:t>
              </a:r>
              <a:r>
                <a:rPr lang="en-US" altLang="ko-KR" sz="1200" spc="-100" dirty="0"/>
                <a:t>1</a:t>
              </a:r>
              <a:r>
                <a:rPr lang="ko-KR" altLang="en-US" sz="1200" spc="-100" dirty="0"/>
                <a:t>호기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3C2313-66B0-1C5B-6635-4E3E938E0C5F}"/>
                </a:ext>
              </a:extLst>
            </p:cNvPr>
            <p:cNvSpPr/>
            <p:nvPr/>
          </p:nvSpPr>
          <p:spPr>
            <a:xfrm>
              <a:off x="1862690" y="2639316"/>
              <a:ext cx="661145" cy="16167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spc="-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가열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94FA100-F63D-BBA4-CF29-1FB431D768BC}"/>
                </a:ext>
              </a:extLst>
            </p:cNvPr>
            <p:cNvSpPr/>
            <p:nvPr/>
          </p:nvSpPr>
          <p:spPr>
            <a:xfrm>
              <a:off x="1862690" y="2923464"/>
              <a:ext cx="661145" cy="16167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spc="-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압출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3CBA778-40B5-1234-B36C-73D337AB6BE3}"/>
                </a:ext>
              </a:extLst>
            </p:cNvPr>
            <p:cNvSpPr/>
            <p:nvPr/>
          </p:nvSpPr>
          <p:spPr>
            <a:xfrm>
              <a:off x="1862690" y="3207612"/>
              <a:ext cx="661145" cy="16167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spc="-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냉각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13B2DE-9EE7-E09B-ED99-F4BE69976FEE}"/>
                </a:ext>
              </a:extLst>
            </p:cNvPr>
            <p:cNvSpPr/>
            <p:nvPr/>
          </p:nvSpPr>
          <p:spPr>
            <a:xfrm>
              <a:off x="1862690" y="3491760"/>
              <a:ext cx="661145" cy="16167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spc="-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절단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FF06D40-8979-4707-E295-A1B93A971160}"/>
                </a:ext>
              </a:extLst>
            </p:cNvPr>
            <p:cNvSpPr/>
            <p:nvPr/>
          </p:nvSpPr>
          <p:spPr>
            <a:xfrm>
              <a:off x="1733500" y="2507040"/>
              <a:ext cx="908588" cy="128846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20FD6B-9FC4-357D-E5F1-20D6AF72106E}"/>
                </a:ext>
              </a:extLst>
            </p:cNvPr>
            <p:cNvSpPr txBox="1"/>
            <p:nvPr/>
          </p:nvSpPr>
          <p:spPr>
            <a:xfrm>
              <a:off x="1779175" y="2239213"/>
              <a:ext cx="608576" cy="178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pc="-100" dirty="0"/>
                <a:t>압출 </a:t>
              </a:r>
              <a:r>
                <a:rPr lang="en-US" altLang="ko-KR" sz="1200" spc="-100" dirty="0"/>
                <a:t>2</a:t>
              </a:r>
              <a:r>
                <a:rPr lang="ko-KR" altLang="en-US" sz="1200" spc="-100" dirty="0"/>
                <a:t>호기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ECEA91A-0CF5-2240-F965-61331733226A}"/>
                </a:ext>
              </a:extLst>
            </p:cNvPr>
            <p:cNvSpPr/>
            <p:nvPr/>
          </p:nvSpPr>
          <p:spPr>
            <a:xfrm>
              <a:off x="1035042" y="4035573"/>
              <a:ext cx="1152752" cy="16167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spc="-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열처리</a:t>
              </a: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87169057-56C2-F401-7793-47C39193A45D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 rot="5400000">
              <a:off x="1779572" y="3627350"/>
              <a:ext cx="240068" cy="576377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8E90B34A-F6DA-8135-C86F-280E9A7C26B8}"/>
                </a:ext>
              </a:extLst>
            </p:cNvPr>
            <p:cNvCxnSpPr>
              <a:cxnSpLocks/>
              <a:stCxn id="8" idx="2"/>
              <a:endCxn id="19" idx="0"/>
            </p:cNvCxnSpPr>
            <p:nvPr/>
          </p:nvCxnSpPr>
          <p:spPr>
            <a:xfrm rot="16200000" flipH="1">
              <a:off x="1204430" y="3628585"/>
              <a:ext cx="240068" cy="573908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D50DC3-B7FA-F15B-B70C-F249EDAF9BD5}"/>
                </a:ext>
              </a:extLst>
            </p:cNvPr>
            <p:cNvSpPr/>
            <p:nvPr/>
          </p:nvSpPr>
          <p:spPr>
            <a:xfrm>
              <a:off x="1036537" y="4312385"/>
              <a:ext cx="1152752" cy="16167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spc="-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가공</a:t>
              </a: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765B671A-BBFA-7679-373B-1129A1ED612B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 rot="16200000" flipH="1">
              <a:off x="1554595" y="4254066"/>
              <a:ext cx="115141" cy="1495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11FF62D-75D5-23D4-3C9D-FC5737C2F424}"/>
                </a:ext>
              </a:extLst>
            </p:cNvPr>
            <p:cNvSpPr/>
            <p:nvPr/>
          </p:nvSpPr>
          <p:spPr>
            <a:xfrm>
              <a:off x="1036538" y="4589197"/>
              <a:ext cx="1152752" cy="16167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spc="-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포장</a:t>
              </a:r>
            </a:p>
          </p:txBody>
        </p: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54DD38A1-2343-DBA3-362D-7F34E73C6951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 rot="16200000" flipH="1">
              <a:off x="1555343" y="4531625"/>
              <a:ext cx="115141" cy="1"/>
            </a:xfrm>
            <a:prstGeom prst="bentConnector3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C6934BC-6A86-D516-BBE5-A55EB95B408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042978" y="2769454"/>
            <a:ext cx="0" cy="12247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6E02C50-2AA4-1AE1-54D3-8F205D4C711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042978" y="3053602"/>
            <a:ext cx="0" cy="12247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07C9FF2-5584-F10B-3DC9-FE1B00D5AB2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042978" y="3337750"/>
            <a:ext cx="0" cy="12247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6F86D41-58D4-B105-EA2D-98177ADA3986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193263" y="2769454"/>
            <a:ext cx="0" cy="12247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2861C13-A8FE-C53B-569B-0E4BE14C42B7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193263" y="3053602"/>
            <a:ext cx="0" cy="12247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7ED3288-9A28-BB19-091C-A1C997E314F9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193263" y="3337750"/>
            <a:ext cx="0" cy="12247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D8774033-7E7B-EFAE-4507-9DB61C68BFA1}"/>
              </a:ext>
            </a:extLst>
          </p:cNvPr>
          <p:cNvSpPr/>
          <p:nvPr/>
        </p:nvSpPr>
        <p:spPr>
          <a:xfrm>
            <a:off x="486376" y="1469943"/>
            <a:ext cx="2393984" cy="369271"/>
          </a:xfrm>
          <a:prstGeom prst="homePlate">
            <a:avLst>
              <a:gd name="adj" fmla="val 3145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단위공정 및 투입</a:t>
            </a:r>
            <a:r>
              <a:rPr kumimoji="0" lang="en-US" altLang="ko-KR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lang="ko-KR" altLang="en-US" sz="1200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분석</a:t>
            </a:r>
            <a:r>
              <a:rPr kumimoji="0" lang="ko-KR" altLang="en-US" sz="12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0DE24D84-EC2C-7695-0471-6273F20586EF}"/>
              </a:ext>
            </a:extLst>
          </p:cNvPr>
          <p:cNvSpPr/>
          <p:nvPr/>
        </p:nvSpPr>
        <p:spPr>
          <a:xfrm>
            <a:off x="2956560" y="1469881"/>
            <a:ext cx="2023662" cy="369271"/>
          </a:xfrm>
          <a:prstGeom prst="homePlate">
            <a:avLst>
              <a:gd name="adj" fmla="val 3145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사업장 데이터 수집 및 분석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40C52EAC-1333-F57B-E2F0-5B672FBAB5CE}"/>
              </a:ext>
            </a:extLst>
          </p:cNvPr>
          <p:cNvSpPr/>
          <p:nvPr/>
        </p:nvSpPr>
        <p:spPr>
          <a:xfrm>
            <a:off x="5056422" y="1469881"/>
            <a:ext cx="2170723" cy="369271"/>
          </a:xfrm>
          <a:prstGeom prst="homePlate">
            <a:avLst>
              <a:gd name="adj" fmla="val 3145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물질 수지 검증 및 보완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E4CAA98F-1A96-7E6E-D6A5-E4EB1FD8372B}"/>
              </a:ext>
            </a:extLst>
          </p:cNvPr>
          <p:cNvSpPr/>
          <p:nvPr/>
        </p:nvSpPr>
        <p:spPr>
          <a:xfrm>
            <a:off x="7303345" y="1469881"/>
            <a:ext cx="2170723" cy="369271"/>
          </a:xfrm>
          <a:prstGeom prst="homePlate">
            <a:avLst>
              <a:gd name="adj" fmla="val 3145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할당 방법 선정 및 수행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7D23FC2B-2224-7772-F3FF-3CEF4C3EE581}"/>
              </a:ext>
            </a:extLst>
          </p:cNvPr>
          <p:cNvSpPr/>
          <p:nvPr/>
        </p:nvSpPr>
        <p:spPr>
          <a:xfrm>
            <a:off x="9550268" y="1469881"/>
            <a:ext cx="2170723" cy="369271"/>
          </a:xfrm>
          <a:prstGeom prst="homePlate">
            <a:avLst>
              <a:gd name="adj" fmla="val 3145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GtG</a:t>
            </a:r>
            <a:r>
              <a:rPr lang="ko-KR" altLang="en-US" sz="1200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set-up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36577BF-E3B0-CBE5-3499-1F4A76D11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79985"/>
              </p:ext>
            </p:extLst>
          </p:nvPr>
        </p:nvGraphicFramePr>
        <p:xfrm>
          <a:off x="531512" y="5138554"/>
          <a:ext cx="1007059" cy="1217400"/>
        </p:xfrm>
        <a:graphic>
          <a:graphicData uri="http://schemas.openxmlformats.org/drawingml/2006/table">
            <a:tbl>
              <a:tblPr/>
              <a:tblGrid>
                <a:gridCol w="527668">
                  <a:extLst>
                    <a:ext uri="{9D8B030D-6E8A-4147-A177-3AD203B41FA5}">
                      <a16:colId xmlns:a16="http://schemas.microsoft.com/office/drawing/2014/main" val="3204683299"/>
                    </a:ext>
                  </a:extLst>
                </a:gridCol>
                <a:gridCol w="479391">
                  <a:extLst>
                    <a:ext uri="{9D8B030D-6E8A-4147-A177-3AD203B41FA5}">
                      <a16:colId xmlns:a16="http://schemas.microsoft.com/office/drawing/2014/main" val="3717284924"/>
                    </a:ext>
                  </a:extLst>
                </a:gridCol>
              </a:tblGrid>
              <a:tr h="2029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INPUT</a:t>
                      </a: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868568"/>
                  </a:ext>
                </a:extLst>
              </a:tr>
              <a:tr h="202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원자재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빌렛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0215972"/>
                  </a:ext>
                </a:extLst>
              </a:tr>
              <a:tr h="202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공정수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상수도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684953"/>
                  </a:ext>
                </a:extLst>
              </a:tr>
              <a:tr h="2029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64961"/>
                  </a:ext>
                </a:extLst>
              </a:tr>
              <a:tr h="202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166528"/>
                  </a:ext>
                </a:extLst>
              </a:tr>
              <a:tr h="202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부자재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절삭유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984587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9B912EB7-EC22-84D0-BF50-F2F00ADD2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815705"/>
              </p:ext>
            </p:extLst>
          </p:nvPr>
        </p:nvGraphicFramePr>
        <p:xfrm>
          <a:off x="1680182" y="5138554"/>
          <a:ext cx="999497" cy="1217400"/>
        </p:xfrm>
        <a:graphic>
          <a:graphicData uri="http://schemas.openxmlformats.org/drawingml/2006/table">
            <a:tbl>
              <a:tblPr/>
              <a:tblGrid>
                <a:gridCol w="422938">
                  <a:extLst>
                    <a:ext uri="{9D8B030D-6E8A-4147-A177-3AD203B41FA5}">
                      <a16:colId xmlns:a16="http://schemas.microsoft.com/office/drawing/2014/main" val="681960546"/>
                    </a:ext>
                  </a:extLst>
                </a:gridCol>
                <a:gridCol w="576559">
                  <a:extLst>
                    <a:ext uri="{9D8B030D-6E8A-4147-A177-3AD203B41FA5}">
                      <a16:colId xmlns:a16="http://schemas.microsoft.com/office/drawing/2014/main" val="386766460"/>
                    </a:ext>
                  </a:extLst>
                </a:gridCol>
              </a:tblGrid>
              <a:tr h="2029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OUTPUT</a:t>
                      </a: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909669"/>
                  </a:ext>
                </a:extLst>
              </a:tr>
              <a:tr h="202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RNV-026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48677"/>
                  </a:ext>
                </a:extLst>
              </a:tr>
              <a:tr h="4058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폐기물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폐산 </a:t>
                      </a:r>
                      <a:r>
                        <a:rPr lang="en-US" altLang="ko-KR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폐염기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85840"/>
                  </a:ext>
                </a:extLst>
              </a:tr>
              <a:tr h="202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폐유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855014"/>
                  </a:ext>
                </a:extLst>
              </a:tr>
              <a:tr h="202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스크랩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93567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912882-E8E7-43C2-86F1-EB310247E287}"/>
              </a:ext>
            </a:extLst>
          </p:cNvPr>
          <p:cNvSpPr/>
          <p:nvPr/>
        </p:nvSpPr>
        <p:spPr>
          <a:xfrm>
            <a:off x="369482" y="4837044"/>
            <a:ext cx="2453390" cy="2341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대상 제품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주요 투입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산출물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]</a:t>
            </a:r>
            <a:endParaRPr lang="ko-KR" altLang="en-US" sz="1100" b="1" spc="-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84F3242-1396-2D79-6323-1DBA97C855BB}"/>
              </a:ext>
            </a:extLst>
          </p:cNvPr>
          <p:cNvCxnSpPr>
            <a:cxnSpLocks/>
          </p:cNvCxnSpPr>
          <p:nvPr/>
        </p:nvCxnSpPr>
        <p:spPr>
          <a:xfrm flipV="1">
            <a:off x="2898877" y="1836914"/>
            <a:ext cx="0" cy="46908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8B22C2-8755-F50F-66F9-DD13BFC33AE7}"/>
              </a:ext>
            </a:extLst>
          </p:cNvPr>
          <p:cNvSpPr/>
          <p:nvPr/>
        </p:nvSpPr>
        <p:spPr>
          <a:xfrm>
            <a:off x="2956560" y="1896930"/>
            <a:ext cx="1449953" cy="2341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* 1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차 현장 검증 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(9/11)</a:t>
            </a:r>
            <a:endParaRPr lang="ko-KR" altLang="en-US" sz="1100" b="1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1BBCA5D-D42C-F2AA-C30E-1F148F1AACE0}"/>
              </a:ext>
            </a:extLst>
          </p:cNvPr>
          <p:cNvSpPr/>
          <p:nvPr/>
        </p:nvSpPr>
        <p:spPr>
          <a:xfrm>
            <a:off x="3015461" y="2161531"/>
            <a:ext cx="1621518" cy="2341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100" spc="-100" dirty="0">
                <a:solidFill>
                  <a:schemeClr val="tx1"/>
                </a:solidFill>
                <a:latin typeface="+mn-ea"/>
              </a:rPr>
              <a:t>최초 수집 데이터 검증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6E836A-0B03-873F-C23C-2889472ECBED}"/>
              </a:ext>
            </a:extLst>
          </p:cNvPr>
          <p:cNvSpPr/>
          <p:nvPr/>
        </p:nvSpPr>
        <p:spPr>
          <a:xfrm>
            <a:off x="3030701" y="2369013"/>
            <a:ext cx="1745719" cy="2341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100" spc="-100" dirty="0">
                <a:solidFill>
                  <a:schemeClr val="tx1"/>
                </a:solidFill>
                <a:latin typeface="+mn-ea"/>
              </a:rPr>
              <a:t>제조 공정 현장 추가 검증</a:t>
            </a: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3A8B93A8-4695-BEC4-7325-062B28810B2C}"/>
              </a:ext>
            </a:extLst>
          </p:cNvPr>
          <p:cNvSpPr/>
          <p:nvPr/>
        </p:nvSpPr>
        <p:spPr>
          <a:xfrm flipV="1">
            <a:off x="3244639" y="2700421"/>
            <a:ext cx="1399960" cy="11284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D915F2-E3F1-0729-865F-B3803655386B}"/>
              </a:ext>
            </a:extLst>
          </p:cNvPr>
          <p:cNvSpPr/>
          <p:nvPr/>
        </p:nvSpPr>
        <p:spPr>
          <a:xfrm>
            <a:off x="2972661" y="2874759"/>
            <a:ext cx="2007561" cy="5266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데이터 소스 및 관리 현황 확인</a:t>
            </a:r>
            <a:endParaRPr lang="en-US" altLang="ko-KR" sz="1100" b="1" spc="-100" dirty="0">
              <a:solidFill>
                <a:schemeClr val="tx1"/>
              </a:solidFill>
              <a:latin typeface="+mn-ea"/>
            </a:endParaRPr>
          </a:p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" b="1" spc="-100" dirty="0">
              <a:solidFill>
                <a:schemeClr val="tx1"/>
              </a:solidFill>
              <a:latin typeface="+mn-ea"/>
            </a:endParaRPr>
          </a:p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누락 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보완 데이터 확인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D5A98B-F807-9CCB-6141-46E4E5434C5E}"/>
              </a:ext>
            </a:extLst>
          </p:cNvPr>
          <p:cNvSpPr/>
          <p:nvPr/>
        </p:nvSpPr>
        <p:spPr>
          <a:xfrm>
            <a:off x="5072942" y="1904550"/>
            <a:ext cx="1449953" cy="2341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* 2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차 현장 검증 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(10/17)</a:t>
            </a:r>
            <a:endParaRPr lang="ko-KR" altLang="en-US" sz="1100" b="1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A85E96D-F131-348F-DAE4-4E5678F852F6}"/>
              </a:ext>
            </a:extLst>
          </p:cNvPr>
          <p:cNvSpPr/>
          <p:nvPr/>
        </p:nvSpPr>
        <p:spPr>
          <a:xfrm>
            <a:off x="5108982" y="2153911"/>
            <a:ext cx="1745717" cy="2341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100" spc="-100" dirty="0">
                <a:solidFill>
                  <a:schemeClr val="tx1"/>
                </a:solidFill>
                <a:latin typeface="+mn-ea"/>
              </a:rPr>
              <a:t>물질 수지 인과 관계 점검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2D44ED-2A63-0641-448B-E75EAA28479F}"/>
              </a:ext>
            </a:extLst>
          </p:cNvPr>
          <p:cNvSpPr/>
          <p:nvPr/>
        </p:nvSpPr>
        <p:spPr>
          <a:xfrm>
            <a:off x="5131843" y="2361393"/>
            <a:ext cx="1854681" cy="2341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100" spc="-100" dirty="0">
                <a:solidFill>
                  <a:schemeClr val="tx1"/>
                </a:solidFill>
                <a:latin typeface="+mn-ea"/>
              </a:rPr>
              <a:t>데이터 값 보완 합리성 점검 </a:t>
            </a: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7F009406-AC2E-F3CB-0F74-35F2F4A1C3DE}"/>
              </a:ext>
            </a:extLst>
          </p:cNvPr>
          <p:cNvSpPr/>
          <p:nvPr/>
        </p:nvSpPr>
        <p:spPr>
          <a:xfrm flipV="1">
            <a:off x="5361021" y="2700421"/>
            <a:ext cx="1399960" cy="11284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D3CBAD-9F80-E098-2D59-49C9921FCE68}"/>
              </a:ext>
            </a:extLst>
          </p:cNvPr>
          <p:cNvSpPr/>
          <p:nvPr/>
        </p:nvSpPr>
        <p:spPr>
          <a:xfrm>
            <a:off x="4997602" y="2806178"/>
            <a:ext cx="2309971" cy="109223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일부 대상 제품 무 관련 데이터 삭제 </a:t>
            </a:r>
            <a:endParaRPr lang="en-US" altLang="ko-KR" sz="1100" b="1" spc="-100" dirty="0">
              <a:solidFill>
                <a:schemeClr val="tx1"/>
              </a:solidFill>
              <a:latin typeface="+mn-ea"/>
            </a:endParaRPr>
          </a:p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500" b="1" spc="-100" dirty="0">
              <a:solidFill>
                <a:schemeClr val="tx1"/>
              </a:solidFill>
              <a:latin typeface="+mn-ea"/>
            </a:endParaRPr>
          </a:p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원재료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스크랩 간 수집 기간 비매칭 </a:t>
            </a:r>
            <a:endParaRPr lang="en-US" altLang="ko-KR" sz="1100" b="1" spc="-100" dirty="0">
              <a:solidFill>
                <a:schemeClr val="tx1"/>
              </a:solidFill>
              <a:latin typeface="+mn-ea"/>
            </a:endParaRPr>
          </a:p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b="1" spc="-100" dirty="0">
              <a:solidFill>
                <a:schemeClr val="tx1"/>
              </a:solidFill>
              <a:latin typeface="+mn-ea"/>
            </a:endParaRPr>
          </a:p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물질 수지를 맞추기 위한 논리적 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/ </a:t>
            </a:r>
          </a:p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spc="-1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합리적 계산 방안 도출</a:t>
            </a:r>
            <a:endParaRPr lang="en-US" altLang="ko-KR" sz="1100" b="1" spc="-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6D3126-6782-C812-C0FD-7B8072A8BF7F}"/>
              </a:ext>
            </a:extLst>
          </p:cNvPr>
          <p:cNvSpPr/>
          <p:nvPr/>
        </p:nvSpPr>
        <p:spPr>
          <a:xfrm>
            <a:off x="7288105" y="1912170"/>
            <a:ext cx="2061633" cy="36927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대상 제품 생산에만 해당하는</a:t>
            </a:r>
            <a:endParaRPr lang="en-US" altLang="ko-KR" sz="1100" b="1" spc="-100" dirty="0">
              <a:solidFill>
                <a:schemeClr val="tx1"/>
              </a:solidFill>
              <a:latin typeface="+mn-ea"/>
            </a:endParaRPr>
          </a:p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 spc="-1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투입 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산출물 계산    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5968327-3D6F-7264-6328-091F98806F8C}"/>
              </a:ext>
            </a:extLst>
          </p:cNvPr>
          <p:cNvSpPr/>
          <p:nvPr/>
        </p:nvSpPr>
        <p:spPr>
          <a:xfrm>
            <a:off x="9466448" y="1919790"/>
            <a:ext cx="2397892" cy="36927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대상 제품 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1EA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or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1kg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 당 생산을 위한 </a:t>
            </a:r>
            <a:endParaRPr lang="en-US" altLang="ko-KR" sz="1100" b="1" spc="-100" dirty="0">
              <a:solidFill>
                <a:schemeClr val="tx1"/>
              </a:solidFill>
              <a:latin typeface="+mn-ea"/>
            </a:endParaRPr>
          </a:p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  투입 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산출물 </a:t>
            </a:r>
            <a:r>
              <a:rPr lang="en-US" altLang="ko-KR" sz="1100" b="1" spc="-100" dirty="0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1100" b="1" spc="-100" dirty="0">
                <a:solidFill>
                  <a:schemeClr val="tx1"/>
                </a:solidFill>
                <a:latin typeface="+mn-ea"/>
              </a:rPr>
              <a:t>완성   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FB3C97-1A71-037F-0348-713F99866A2D}"/>
              </a:ext>
            </a:extLst>
          </p:cNvPr>
          <p:cNvSpPr/>
          <p:nvPr/>
        </p:nvSpPr>
        <p:spPr>
          <a:xfrm>
            <a:off x="7368720" y="2294040"/>
            <a:ext cx="1854681" cy="49170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1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100" spc="-100" dirty="0">
                <a:solidFill>
                  <a:schemeClr val="tx1"/>
                </a:solidFill>
                <a:latin typeface="+mn-ea"/>
              </a:rPr>
              <a:t>일반적 물리적 인자 선정 </a:t>
            </a:r>
            <a:endParaRPr lang="en-US" altLang="ko-KR" sz="1100" spc="-100" dirty="0">
              <a:solidFill>
                <a:schemeClr val="tx1"/>
              </a:solidFill>
              <a:latin typeface="+mn-ea"/>
            </a:endParaRPr>
          </a:p>
          <a:p>
            <a:pPr marL="0" marR="0" lvl="0" indent="0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1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100" spc="-1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spc="-100" dirty="0">
                <a:solidFill>
                  <a:schemeClr val="tx1"/>
                </a:solidFill>
                <a:latin typeface="+mn-ea"/>
              </a:rPr>
              <a:t>생산량</a:t>
            </a:r>
            <a:r>
              <a:rPr lang="en-US" altLang="ko-KR" sz="1100" spc="-1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100" spc="-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A4CB5F1-00A8-D863-7A92-92CD8575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56" y="3911165"/>
            <a:ext cx="4043591" cy="25157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5B85509-80E3-A292-0A0C-3850BEF28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693" y="4167714"/>
            <a:ext cx="2653132" cy="21620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8212854-8AC2-1AFF-93A8-AD2F3078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840" y="2545953"/>
            <a:ext cx="2317365" cy="126817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194CB95-B157-2568-A1ED-7FCEC2C1A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024" y="4059227"/>
            <a:ext cx="2322316" cy="1249721"/>
          </a:xfrm>
          <a:prstGeom prst="rect">
            <a:avLst/>
          </a:prstGeom>
        </p:spPr>
      </p:pic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2CFB73D7-6013-3A56-D905-AE44E964B48F}"/>
              </a:ext>
            </a:extLst>
          </p:cNvPr>
          <p:cNvSpPr/>
          <p:nvPr/>
        </p:nvSpPr>
        <p:spPr>
          <a:xfrm flipV="1">
            <a:off x="10003202" y="3921968"/>
            <a:ext cx="1399960" cy="11284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21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/>
        </p:nvSpPr>
        <p:spPr>
          <a:xfrm>
            <a:off x="165693" y="222576"/>
            <a:ext cx="497089" cy="51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5B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2400" b="1" i="0" u="none" strike="noStrike" cap="none">
              <a:solidFill>
                <a:srgbClr val="FF5B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769546" y="265793"/>
            <a:ext cx="945966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현황분석 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탄소배출현황 진단분석</a:t>
            </a:r>
            <a:r>
              <a:rPr lang="en-US" altLang="ko-KR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2089156-ECE8-5EC6-3368-BE7ACF3B6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394701"/>
              </p:ext>
            </p:extLst>
          </p:nvPr>
        </p:nvGraphicFramePr>
        <p:xfrm>
          <a:off x="555187" y="1481320"/>
          <a:ext cx="5480935" cy="4892040"/>
        </p:xfrm>
        <a:graphic>
          <a:graphicData uri="http://schemas.openxmlformats.org/drawingml/2006/table">
            <a:tbl>
              <a:tblPr/>
              <a:tblGrid>
                <a:gridCol w="917085">
                  <a:extLst>
                    <a:ext uri="{9D8B030D-6E8A-4147-A177-3AD203B41FA5}">
                      <a16:colId xmlns:a16="http://schemas.microsoft.com/office/drawing/2014/main" val="1692577563"/>
                    </a:ext>
                  </a:extLst>
                </a:gridCol>
                <a:gridCol w="809193">
                  <a:extLst>
                    <a:ext uri="{9D8B030D-6E8A-4147-A177-3AD203B41FA5}">
                      <a16:colId xmlns:a16="http://schemas.microsoft.com/office/drawing/2014/main" val="331128688"/>
                    </a:ext>
                  </a:extLst>
                </a:gridCol>
                <a:gridCol w="1060044">
                  <a:extLst>
                    <a:ext uri="{9D8B030D-6E8A-4147-A177-3AD203B41FA5}">
                      <a16:colId xmlns:a16="http://schemas.microsoft.com/office/drawing/2014/main" val="3866784353"/>
                    </a:ext>
                  </a:extLst>
                </a:gridCol>
                <a:gridCol w="1035768">
                  <a:extLst>
                    <a:ext uri="{9D8B030D-6E8A-4147-A177-3AD203B41FA5}">
                      <a16:colId xmlns:a16="http://schemas.microsoft.com/office/drawing/2014/main" val="2730858282"/>
                    </a:ext>
                  </a:extLst>
                </a:gridCol>
                <a:gridCol w="1658845">
                  <a:extLst>
                    <a:ext uri="{9D8B030D-6E8A-4147-A177-3AD203B41FA5}">
                      <a16:colId xmlns:a16="http://schemas.microsoft.com/office/drawing/2014/main" val="2413386474"/>
                    </a:ext>
                  </a:extLst>
                </a:gridCol>
              </a:tblGrid>
              <a:tr h="12720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INPUT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16569"/>
                  </a:ext>
                </a:extLst>
              </a:tr>
              <a:tr h="1272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명칭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소스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품질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249242"/>
                  </a:ext>
                </a:extLst>
              </a:tr>
              <a:tr h="1272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원자재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빌렛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ERP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계산치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원료별 투입량 통합관리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908277"/>
                  </a:ext>
                </a:extLst>
              </a:tr>
              <a:tr h="1272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공정수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상수도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요금고지서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사업장 전체 사용량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221669"/>
                  </a:ext>
                </a:extLst>
              </a:tr>
              <a:tr h="12720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에너지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전력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요금고지서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제조공정 전체 사용량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787070"/>
                  </a:ext>
                </a:extLst>
              </a:tr>
              <a:tr h="1272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LNG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요금고지서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사업장 전체 사용량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867837"/>
                  </a:ext>
                </a:extLst>
              </a:tr>
              <a:tr h="1272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부자재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절삭유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거래명세서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구매량</a:t>
                      </a:r>
                      <a:r>
                        <a:rPr lang="en-US" altLang="ko-KR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사용량 가정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34054"/>
                  </a:ext>
                </a:extLst>
              </a:tr>
              <a:tr h="12720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이슈사항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23082"/>
                  </a:ext>
                </a:extLst>
              </a:tr>
              <a:tr h="1575306">
                <a:tc gridSpan="5">
                  <a:txBody>
                    <a:bodyPr/>
                    <a:lstStyle/>
                    <a:p>
                      <a:pPr fontAlgn="base" latinLnBrk="0"/>
                      <a:endParaRPr lang="en-US" altLang="ko-KR" sz="3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0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*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원자재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빌렛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  <a:p>
                      <a:pPr fontAlgn="base" latinLnBrk="0"/>
                      <a:endParaRPr lang="ko-KR" altLang="en-US" sz="3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원료별 투입량 통합관리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제품별 원료 투입량 계산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ERP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시스템 운영 미흡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수기 작성 입력으로 데이터 신뢰도 저하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 </a:t>
                      </a:r>
                    </a:p>
                    <a:p>
                      <a:pPr fontAlgn="base" latinLnBrk="1"/>
                      <a:endParaRPr lang="ko-KR" altLang="en-US" sz="3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0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*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에너지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전력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)*</a:t>
                      </a:r>
                    </a:p>
                    <a:p>
                      <a:pPr fontAlgn="base" latinLnBrk="0"/>
                      <a:endParaRPr lang="ko-KR" altLang="en-US" sz="3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제조공정 전체 단일 계량기로 통합관리</a:t>
                      </a: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특정 제품에 대한 전력 소비량 계산 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공용 설비 및 미사용 설비의 전력 소비량 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 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제외 불가능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(worst case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적용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과다 산정 리스크 존재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공정별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설비별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미관리로 제품별 생산 리드타임 차이 반영 불가능</a:t>
                      </a:r>
                    </a:p>
                    <a:p>
                      <a:pPr marL="0" indent="0" fontAlgn="base" latinLnBrk="1">
                        <a:buFontTx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협력사 외주 공정에 대한 전력 사용량 정보 부재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해당 제품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  <a:p>
                      <a:pPr fontAlgn="base" latinLnBrk="1"/>
                      <a:endParaRPr lang="en-US" altLang="ko-KR" sz="300" b="1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* 에너지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(LNG)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사업장 전체 단일 계량기로 통합관리</a:t>
                      </a: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기숙사 난방 및 식당 사용량 분리 불가능</a:t>
                      </a: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사업장 전체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LNG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사용량을 제조공정 사용량으로 간주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(worst case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적용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0"/>
                      <a:endParaRPr lang="en-US" altLang="ko-KR" sz="3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0"/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*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공정수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상수도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공정 수와 사업장 내 생활용수 통합관리 </a:t>
                      </a: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제품 제조와 관련된 공정수 사용량 측정 불가 </a:t>
                      </a: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사업장 전체 물 사용량을 공정수 사용량으로 간주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(worst case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적용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 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endParaRPr lang="en-US" altLang="ko-KR" sz="300" b="1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* 휘발유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/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경유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/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절삭유 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사용량 관리 미흡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구매량으로 대체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  <a:p>
                      <a:pPr fontAlgn="base" latinLnBrk="1"/>
                      <a:endParaRPr lang="ko-KR" altLang="en-US" sz="3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2090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9544DD-AEB8-1D30-4460-2FC77EF47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646209"/>
              </p:ext>
            </p:extLst>
          </p:nvPr>
        </p:nvGraphicFramePr>
        <p:xfrm>
          <a:off x="6361386" y="1489204"/>
          <a:ext cx="5275429" cy="2651760"/>
        </p:xfrm>
        <a:graphic>
          <a:graphicData uri="http://schemas.openxmlformats.org/drawingml/2006/table">
            <a:tbl>
              <a:tblPr/>
              <a:tblGrid>
                <a:gridCol w="847701">
                  <a:extLst>
                    <a:ext uri="{9D8B030D-6E8A-4147-A177-3AD203B41FA5}">
                      <a16:colId xmlns:a16="http://schemas.microsoft.com/office/drawing/2014/main" val="387130036"/>
                    </a:ext>
                  </a:extLst>
                </a:gridCol>
                <a:gridCol w="1089901">
                  <a:extLst>
                    <a:ext uri="{9D8B030D-6E8A-4147-A177-3AD203B41FA5}">
                      <a16:colId xmlns:a16="http://schemas.microsoft.com/office/drawing/2014/main" val="2982835527"/>
                    </a:ext>
                  </a:extLst>
                </a:gridCol>
                <a:gridCol w="999077">
                  <a:extLst>
                    <a:ext uri="{9D8B030D-6E8A-4147-A177-3AD203B41FA5}">
                      <a16:colId xmlns:a16="http://schemas.microsoft.com/office/drawing/2014/main" val="1295895935"/>
                    </a:ext>
                  </a:extLst>
                </a:gridCol>
                <a:gridCol w="877977">
                  <a:extLst>
                    <a:ext uri="{9D8B030D-6E8A-4147-A177-3AD203B41FA5}">
                      <a16:colId xmlns:a16="http://schemas.microsoft.com/office/drawing/2014/main" val="1109727785"/>
                    </a:ext>
                  </a:extLst>
                </a:gridCol>
                <a:gridCol w="1460773">
                  <a:extLst>
                    <a:ext uri="{9D8B030D-6E8A-4147-A177-3AD203B41FA5}">
                      <a16:colId xmlns:a16="http://schemas.microsoft.com/office/drawing/2014/main" val="1049508839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OUTPUT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11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명칭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소스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품질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261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RNV-026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ERP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계산치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제품별 생산량 통합관리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96582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폐기물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폐산 </a:t>
                      </a:r>
                      <a:r>
                        <a:rPr lang="en-US" altLang="ko-KR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폐염기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제조공정 전체 배출량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6882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폐유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올바로 시스템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제조공정 전체 배출량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961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알루미늄 스크랩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직접 측청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측정치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제조공정 전체 배출량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74951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spc="-10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이슈사항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100" marR="5100" marT="51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100" marR="5100" marT="51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100" marR="5100" marT="51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5100" marR="5100" marT="51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311640"/>
                  </a:ext>
                </a:extLst>
              </a:tr>
              <a:tr h="41614">
                <a:tc gridSpan="5">
                  <a:txBody>
                    <a:bodyPr/>
                    <a:lstStyle/>
                    <a:p>
                      <a:pPr fontAlgn="base" latinLnBrk="1"/>
                      <a:endParaRPr lang="en-US" altLang="ko-KR" sz="300" b="0" i="0" u="none" strike="noStrike" cap="none" spc="-10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* 제품</a:t>
                      </a: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제품 불량률 관리 미흡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물질수지 오차 발생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ERP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시스템 운영 미흡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수기 작성 입력으로 데이터 신뢰도 저하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 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endParaRPr lang="en-US" altLang="ko-KR" sz="300" b="1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* 폐기물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냉각수 보충에 따른 용수 사용량 및 폐수 배출 또는 증기 배출 발생 누락</a:t>
                      </a: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폐산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폐염기 데이터 소스 및 배출원 불명확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용수 및 세척제 사용 누락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-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알루미늄 스크랩 측정 기간과 원자재 사용 기간 불일치로 사용 불가 </a:t>
                      </a:r>
                    </a:p>
                    <a:p>
                      <a:pPr fontAlgn="base" latinLnBrk="1"/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    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원자재 투입량과 생산량 차이 계산치 전환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  <a:p>
                      <a:pPr fontAlgn="base" latinLnBrk="1"/>
                      <a:endParaRPr lang="ko-KR" altLang="en-US" sz="300" b="0" i="0" u="none" strike="noStrike" cap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00" marR="36000" marT="0" marB="0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860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1359FE5-FFBE-F269-A20A-72C43C7675A4}"/>
              </a:ext>
            </a:extLst>
          </p:cNvPr>
          <p:cNvSpPr txBox="1"/>
          <p:nvPr/>
        </p:nvSpPr>
        <p:spPr>
          <a:xfrm>
            <a:off x="6096000" y="6096361"/>
            <a:ext cx="54809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00000"/>
              </a:lnSpc>
            </a:pPr>
            <a:r>
              <a:rPr lang="en-US" altLang="ko-KR" sz="1200" b="1" kern="0" spc="-100" baseline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* </a:t>
            </a:r>
            <a:r>
              <a:rPr lang="ko-KR" altLang="en-US" sz="1200" b="1" kern="0" spc="-100" baseline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에너지 소비 </a:t>
            </a:r>
            <a:r>
              <a:rPr lang="en-US" altLang="ko-KR" sz="1200" b="1" kern="0" spc="-100" baseline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sz="1200" b="1" kern="0" spc="-100" baseline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전력</a:t>
            </a:r>
            <a:r>
              <a:rPr lang="en-US" altLang="ko-KR" sz="1200" b="1" kern="0" spc="-100" baseline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LNG)</a:t>
            </a:r>
            <a:r>
              <a:rPr lang="ko-KR" altLang="en-US" sz="1200" b="1" kern="0" spc="-100" baseline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 부문</a:t>
            </a:r>
            <a:r>
              <a:rPr lang="en-US" altLang="ko-KR" sz="1200" b="1" kern="0" spc="-100" baseline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200" b="1" kern="0" spc="-100" baseline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별도 정밀 진단</a:t>
            </a:r>
            <a:r>
              <a:rPr lang="ko-KR" altLang="en-US" sz="1200" b="1" kern="0" spc="-100" dirty="0">
                <a:solidFill>
                  <a:srgbClr val="000000"/>
                </a:solidFill>
                <a:latin typeface="+mn-ea"/>
              </a:rPr>
              <a:t>을 통한 이슈 사항 분석</a:t>
            </a:r>
            <a:r>
              <a:rPr lang="ko-KR" altLang="en-US" sz="1200" b="1" kern="0" spc="-100" baseline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 진행</a:t>
            </a:r>
          </a:p>
        </p:txBody>
      </p:sp>
      <p:sp>
        <p:nvSpPr>
          <p:cNvPr id="31" name="Google Shape;74;p4">
            <a:extLst>
              <a:ext uri="{FF2B5EF4-FFF2-40B4-BE49-F238E27FC236}">
                <a16:creationId xmlns:a16="http://schemas.microsoft.com/office/drawing/2014/main" id="{9DBDD687-4811-B77C-CE3D-154C3E8E54CC}"/>
              </a:ext>
            </a:extLst>
          </p:cNvPr>
          <p:cNvSpPr txBox="1"/>
          <p:nvPr/>
        </p:nvSpPr>
        <p:spPr>
          <a:xfrm>
            <a:off x="412647" y="843152"/>
            <a:ext cx="11897477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7020" marR="0" lvl="0" indent="-28702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/>
              <a:t>참조 </a:t>
            </a:r>
            <a:r>
              <a:rPr lang="en-US" altLang="ko-KR" sz="1600" b="1"/>
              <a:t>INPUI/OUTPUT</a:t>
            </a:r>
            <a:r>
              <a:rPr lang="ko-KR" altLang="en-US" sz="1600" b="1"/>
              <a:t>데이터는 현황은 아래와 같음 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19008</TotalTime>
  <Words>4577</Words>
  <Application>Microsoft Office PowerPoint</Application>
  <PresentationFormat>와이드스크린</PresentationFormat>
  <Paragraphs>1120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HY헤드라인M</vt:lpstr>
      <vt:lpstr>KoPubWorld돋움체 Medium</vt:lpstr>
      <vt:lpstr>LG스마트체 Regular</vt:lpstr>
      <vt:lpstr>Pretendard</vt:lpstr>
      <vt:lpstr>Malgun Gothic</vt:lpstr>
      <vt:lpstr>Malgun Gothic</vt:lpstr>
      <vt:lpstr>바탕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uk</dc:creator>
  <cp:lastModifiedBy>JS Park_Korea</cp:lastModifiedBy>
  <cp:revision>49</cp:revision>
  <dcterms:created xsi:type="dcterms:W3CDTF">2019-09-24T01:07:45Z</dcterms:created>
  <dcterms:modified xsi:type="dcterms:W3CDTF">2024-11-19T07:51:25Z</dcterms:modified>
</cp:coreProperties>
</file>